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58C"/>
    <a:srgbClr val="6666FE"/>
    <a:srgbClr val="C19EDA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9" autoAdjust="0"/>
  </p:normalViewPr>
  <p:slideViewPr>
    <p:cSldViewPr snapToGrid="0" snapToObjects="1">
      <p:cViewPr>
        <p:scale>
          <a:sx n="89" d="100"/>
          <a:sy n="89" d="100"/>
        </p:scale>
        <p:origin x="-104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D580-FD9B-3A47-9405-D2943E6360A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FE84-9FD9-7C41-88FE-E993B633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710" y="1375010"/>
            <a:ext cx="73236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733" y="346672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404" y="1220611"/>
            <a:ext cx="7391400" cy="10512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404" y="2328333"/>
            <a:ext cx="7391400" cy="3797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144" y="1292509"/>
            <a:ext cx="1969655" cy="48336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3934" y="1292509"/>
            <a:ext cx="5763065" cy="48336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2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009" y="1192388"/>
            <a:ext cx="7430912" cy="10583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009" y="2332822"/>
            <a:ext cx="7430911" cy="3783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6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87" y="3384916"/>
            <a:ext cx="7224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787" y="1884729"/>
            <a:ext cx="7224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905" y="1205975"/>
            <a:ext cx="7557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073" y="2518833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13"/>
          </p:nvPr>
        </p:nvSpPr>
        <p:spPr>
          <a:xfrm>
            <a:off x="951905" y="2518833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3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613" y="1206499"/>
            <a:ext cx="7433733" cy="101250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3379" y="2297290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3379" y="2850444"/>
            <a:ext cx="3627967" cy="3275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1027613" y="2850443"/>
            <a:ext cx="3627967" cy="3275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27613" y="2297290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991" y="1433705"/>
            <a:ext cx="736035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991" y="1220610"/>
            <a:ext cx="2921005" cy="740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96" y="1220611"/>
            <a:ext cx="4432300" cy="4905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3631" y="1968500"/>
            <a:ext cx="2918365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96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5967" y="1234721"/>
            <a:ext cx="5486400" cy="3492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5967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RR_Circle.gif"/>
          <p:cNvPicPr>
            <a:picLocks noChangeAspect="1"/>
          </p:cNvPicPr>
          <p:nvPr/>
        </p:nvPicPr>
        <p:blipFill rotWithShape="1">
          <a:blip r:embed="rId13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9" b="42478"/>
          <a:stretch/>
        </p:blipFill>
        <p:spPr>
          <a:xfrm>
            <a:off x="-22719" y="5333395"/>
            <a:ext cx="2314825" cy="156928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5" name="Oval 34"/>
          <p:cNvSpPr/>
          <p:nvPr/>
        </p:nvSpPr>
        <p:spPr>
          <a:xfrm>
            <a:off x="-444247" y="5325879"/>
            <a:ext cx="2743868" cy="2806519"/>
          </a:xfrm>
          <a:prstGeom prst="ellipse">
            <a:avLst/>
          </a:prstGeom>
          <a:gradFill flip="none" rotWithShape="1">
            <a:gsLst>
              <a:gs pos="40000">
                <a:schemeClr val="bg1">
                  <a:alpha val="0"/>
                </a:schemeClr>
              </a:gs>
              <a:gs pos="90000">
                <a:schemeClr val="bg1">
                  <a:alpha val="8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tcap-orig.jpg"/>
          <p:cNvPicPr>
            <a:picLocks noChangeAspect="1"/>
          </p:cNvPicPr>
          <p:nvPr/>
        </p:nvPicPr>
        <p:blipFill rotWithShape="1">
          <a:blip r:embed="rId1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30" b="27269"/>
          <a:stretch/>
        </p:blipFill>
        <p:spPr>
          <a:xfrm>
            <a:off x="8524" y="5498"/>
            <a:ext cx="9144000" cy="1119568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040" y="1220611"/>
            <a:ext cx="7391400" cy="105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040" y="2328333"/>
            <a:ext cx="7391400" cy="379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5400000">
            <a:off x="4388735" y="-4388735"/>
            <a:ext cx="375051" cy="91525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32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7" descr="TracSystemsByRedrock_Trans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2" y="-37036"/>
            <a:ext cx="6154246" cy="50794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0"/>
            <a:ext cx="375051" cy="6126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l"/>
            <a:r>
              <a:rPr lang="en-US" sz="2400" b="0" i="0" dirty="0" smtClean="0">
                <a:ln>
                  <a:noFill/>
                </a:ln>
                <a:solidFill>
                  <a:srgbClr val="C19EDA"/>
                </a:solidFill>
              </a:rPr>
              <a:t>   2017 Annual</a:t>
            </a:r>
            <a:r>
              <a:rPr lang="en-US" sz="2400" b="0" i="0" baseline="0" dirty="0" smtClean="0">
                <a:ln>
                  <a:noFill/>
                </a:ln>
                <a:solidFill>
                  <a:srgbClr val="C19EDA"/>
                </a:solidFill>
              </a:rPr>
              <a:t> Redrock Conference</a:t>
            </a:r>
            <a:endParaRPr lang="en-US" sz="2400" b="0" i="0" dirty="0">
              <a:ln>
                <a:noFill/>
              </a:ln>
              <a:solidFill>
                <a:srgbClr val="C19ED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392" y="662787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 Felt"/>
                <a:cs typeface="Marker Felt"/>
              </a:rPr>
              <a:t>Record</a:t>
            </a:r>
            <a:endParaRPr lang="en-US" sz="2000" dirty="0">
              <a:latin typeface="Marker Felt"/>
              <a:cs typeface="Marker Fe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15802" y="383013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 Felt"/>
                <a:cs typeface="Marker Felt"/>
              </a:rPr>
              <a:t>Connect</a:t>
            </a:r>
            <a:endParaRPr lang="en-US" sz="2000" dirty="0">
              <a:latin typeface="Marker Felt"/>
              <a:cs typeface="Marker Fe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7437" y="707431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 Felt"/>
                <a:cs typeface="Marker Felt"/>
              </a:rPr>
              <a:t>Report</a:t>
            </a:r>
            <a:endParaRPr lang="en-US" sz="2000" dirty="0">
              <a:latin typeface="Marker Felt"/>
              <a:cs typeface="Marker Fe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33465" y="417105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rker Felt"/>
                <a:cs typeface="Marker Felt"/>
              </a:rPr>
              <a:t>Success</a:t>
            </a:r>
            <a:endParaRPr lang="en-US" sz="2000" dirty="0">
              <a:latin typeface="Marker Felt"/>
              <a:cs typeface="Marker Felt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920580" y="490087"/>
            <a:ext cx="6520774" cy="473522"/>
          </a:xfrm>
          <a:custGeom>
            <a:avLst/>
            <a:gdLst>
              <a:gd name="connsiteX0" fmla="*/ 0 w 6520774"/>
              <a:gd name="connsiteY0" fmla="*/ 115062 h 473522"/>
              <a:gd name="connsiteX1" fmla="*/ 886484 w 6520774"/>
              <a:gd name="connsiteY1" fmla="*/ 21307 h 473522"/>
              <a:gd name="connsiteX2" fmla="*/ 2318497 w 6520774"/>
              <a:gd name="connsiteY2" fmla="*/ 473037 h 473522"/>
              <a:gd name="connsiteX3" fmla="*/ 4099990 w 6520774"/>
              <a:gd name="connsiteY3" fmla="*/ 115062 h 473522"/>
              <a:gd name="connsiteX4" fmla="*/ 5600194 w 6520774"/>
              <a:gd name="connsiteY4" fmla="*/ 430421 h 473522"/>
              <a:gd name="connsiteX5" fmla="*/ 6520774 w 6520774"/>
              <a:gd name="connsiteY5" fmla="*/ 362236 h 47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0774" h="473522">
                <a:moveTo>
                  <a:pt x="0" y="115062"/>
                </a:moveTo>
                <a:cubicBezTo>
                  <a:pt x="250034" y="38353"/>
                  <a:pt x="500068" y="-38355"/>
                  <a:pt x="886484" y="21307"/>
                </a:cubicBezTo>
                <a:cubicBezTo>
                  <a:pt x="1272900" y="80969"/>
                  <a:pt x="1782913" y="457411"/>
                  <a:pt x="2318497" y="473037"/>
                </a:cubicBezTo>
                <a:cubicBezTo>
                  <a:pt x="2854081" y="488663"/>
                  <a:pt x="3553041" y="122165"/>
                  <a:pt x="4099990" y="115062"/>
                </a:cubicBezTo>
                <a:cubicBezTo>
                  <a:pt x="4646939" y="107959"/>
                  <a:pt x="5196730" y="389225"/>
                  <a:pt x="5600194" y="430421"/>
                </a:cubicBezTo>
                <a:cubicBezTo>
                  <a:pt x="6003658" y="471617"/>
                  <a:pt x="6367344" y="382123"/>
                  <a:pt x="6520774" y="362236"/>
                </a:cubicBezTo>
              </a:path>
            </a:pathLst>
          </a:custGeom>
          <a:noFill/>
          <a:ln cap="flat">
            <a:solidFill>
              <a:srgbClr val="6666FE"/>
            </a:solidFill>
            <a:prstDash val="dash"/>
            <a:headEnd type="oval" w="lg" len="lg"/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685026" y="808692"/>
            <a:ext cx="82968" cy="8296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 flipH="1">
            <a:off x="5341203" y="605730"/>
            <a:ext cx="75948" cy="7594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TT_Black_Transparent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73" y="358007"/>
            <a:ext cx="811717" cy="8117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607104" y="6396335"/>
            <a:ext cx="4644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0" dirty="0" smtClean="0">
                <a:solidFill>
                  <a:srgbClr val="C19EDA"/>
                </a:solidFill>
              </a:rPr>
              <a:t>Success Strategies for Your Campus</a:t>
            </a:r>
            <a:endParaRPr lang="en-US" sz="2400" dirty="0">
              <a:solidFill>
                <a:srgbClr val="C19E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Access and View in Trac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Turley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want students to access Trac?</a:t>
            </a:r>
          </a:p>
          <a:p>
            <a:endParaRPr lang="en-US" dirty="0"/>
          </a:p>
          <a:p>
            <a:r>
              <a:rPr lang="en-US" dirty="0"/>
              <a:t>What can students access in Trac?</a:t>
            </a:r>
          </a:p>
          <a:p>
            <a:endParaRPr lang="en-US" dirty="0"/>
          </a:p>
          <a:p>
            <a:r>
              <a:rPr lang="en-US" dirty="0"/>
              <a:t>How can students access items in Trac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up your staff resources</a:t>
            </a:r>
          </a:p>
          <a:p>
            <a:endParaRPr lang="en-US" dirty="0"/>
          </a:p>
          <a:p>
            <a:r>
              <a:rPr lang="en-US" dirty="0"/>
              <a:t>Provide access to information and instruction</a:t>
            </a:r>
          </a:p>
          <a:p>
            <a:endParaRPr lang="en-US" dirty="0"/>
          </a:p>
          <a:p>
            <a:r>
              <a:rPr lang="en-US" dirty="0"/>
              <a:t>Empower your </a:t>
            </a:r>
            <a:r>
              <a:rPr lang="en-US" dirty="0" smtClean="0"/>
              <a:t>students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511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and How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System Preferences</a:t>
            </a:r>
          </a:p>
          <a:p>
            <a:pPr lvl="1"/>
            <a:r>
              <a:rPr lang="en-US" dirty="0"/>
              <a:t>Student Access</a:t>
            </a:r>
          </a:p>
          <a:p>
            <a:endParaRPr lang="en-US" dirty="0"/>
          </a:p>
          <a:p>
            <a:r>
              <a:rPr lang="en-US" dirty="0"/>
              <a:t>Group Access</a:t>
            </a:r>
          </a:p>
          <a:p>
            <a:pPr lvl="1"/>
            <a:r>
              <a:rPr lang="en-US" dirty="0"/>
              <a:t>Students Group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Manage appointments</a:t>
            </a:r>
          </a:p>
          <a:p>
            <a:r>
              <a:rPr lang="en-US" dirty="0"/>
              <a:t>View visit history</a:t>
            </a:r>
          </a:p>
          <a:p>
            <a:r>
              <a:rPr lang="en-US" dirty="0"/>
              <a:t>Post documents</a:t>
            </a:r>
          </a:p>
          <a:p>
            <a:r>
              <a:rPr lang="en-US" dirty="0"/>
              <a:t>Sign up for text alerts</a:t>
            </a:r>
          </a:p>
          <a:p>
            <a:r>
              <a:rPr lang="en-US" dirty="0"/>
              <a:t>Answer surveys</a:t>
            </a:r>
          </a:p>
          <a:p>
            <a:r>
              <a:rPr lang="en-US" dirty="0"/>
              <a:t>Reserve resources</a:t>
            </a:r>
          </a:p>
          <a:p>
            <a:r>
              <a:rPr lang="en-US" dirty="0"/>
              <a:t>Join online sessions</a:t>
            </a:r>
          </a:p>
          <a:p>
            <a:r>
              <a:rPr lang="en-US" dirty="0"/>
              <a:t>And more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Following the “Identifying Specific Student Populations” Focus Path?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Other Related Sessions:</a:t>
            </a:r>
          </a:p>
          <a:p>
            <a:r>
              <a:rPr lang="en-US" sz="2600" u="sng" dirty="0"/>
              <a:t>Friday at </a:t>
            </a:r>
            <a:r>
              <a:rPr lang="en-US" sz="2600" u="sng" dirty="0" smtClean="0"/>
              <a:t>9:40am:</a:t>
            </a:r>
            <a:r>
              <a:rPr lang="en-US" sz="2600" dirty="0" smtClean="0"/>
              <a:t> </a:t>
            </a:r>
            <a:r>
              <a:rPr lang="en-US" sz="2600" i="1" dirty="0" smtClean="0"/>
              <a:t>Q2 Tables – Accurate Tracking in Dynamic Study Environments</a:t>
            </a:r>
          </a:p>
          <a:p>
            <a:r>
              <a:rPr lang="en-US" sz="2600" u="sng" dirty="0"/>
              <a:t>Friday at </a:t>
            </a:r>
            <a:r>
              <a:rPr lang="en-US" sz="2600" u="sng" dirty="0" smtClean="0"/>
              <a:t>9:40am</a:t>
            </a:r>
            <a:r>
              <a:rPr lang="en-US" sz="2600" dirty="0" smtClean="0"/>
              <a:t>: </a:t>
            </a:r>
            <a:r>
              <a:rPr lang="en-US" sz="2600" i="1" dirty="0" smtClean="0"/>
              <a:t>Communicating with Students through Emails and Text Messages</a:t>
            </a:r>
          </a:p>
          <a:p>
            <a:r>
              <a:rPr lang="en-US" sz="2600" u="sng" dirty="0"/>
              <a:t>Friday at </a:t>
            </a:r>
            <a:r>
              <a:rPr lang="en-US" sz="2600" u="sng" dirty="0" smtClean="0"/>
              <a:t>12:30pm</a:t>
            </a:r>
            <a:r>
              <a:rPr lang="en-US" sz="2600" dirty="0" smtClean="0"/>
              <a:t>: </a:t>
            </a:r>
            <a:r>
              <a:rPr lang="en-US" sz="2600" i="1" dirty="0" smtClean="0"/>
              <a:t>We Can Report on That: Reporting Options</a:t>
            </a:r>
          </a:p>
          <a:p>
            <a:r>
              <a:rPr lang="en-US" sz="2600" u="sng" dirty="0" smtClean="0"/>
              <a:t>Friday at 1:30pm</a:t>
            </a:r>
            <a:r>
              <a:rPr lang="en-US" sz="2600" dirty="0" smtClean="0"/>
              <a:t>: </a:t>
            </a:r>
            <a:r>
              <a:rPr lang="en-US" sz="2600" i="1" dirty="0" smtClean="0"/>
              <a:t>Survey Says…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2855000715"/>
      </p:ext>
    </p:extLst>
  </p:cSld>
  <p:clrMapOvr>
    <a:masterClrMapping/>
  </p:clrMapOvr>
</p:sld>
</file>

<file path=ppt/theme/theme1.xml><?xml version="1.0" encoding="utf-8"?>
<a:theme xmlns:a="http://schemas.openxmlformats.org/drawingml/2006/main" name="2017 RSC Confer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RSC Conference</Template>
  <TotalTime>1542</TotalTime>
  <Words>145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2017 RSC Conference</vt:lpstr>
      <vt:lpstr>Student Access and View in Trac</vt:lpstr>
      <vt:lpstr>3 Questions to Consider</vt:lpstr>
      <vt:lpstr>Why?</vt:lpstr>
      <vt:lpstr>What and How</vt:lpstr>
      <vt:lpstr>Following the “Identifying Specific Student Populations” Focus Path?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Access and View in Trac</dc:title>
  <dc:creator>Jennifer Turley</dc:creator>
  <cp:lastModifiedBy>Jennifer Turley</cp:lastModifiedBy>
  <cp:revision>1</cp:revision>
  <dcterms:created xsi:type="dcterms:W3CDTF">2017-03-23T21:51:36Z</dcterms:created>
  <dcterms:modified xsi:type="dcterms:W3CDTF">2017-03-24T23:34:36Z</dcterms:modified>
</cp:coreProperties>
</file>