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8" r:id="rId2"/>
    <p:sldId id="257" r:id="rId3"/>
    <p:sldId id="261" r:id="rId4"/>
    <p:sldId id="262" r:id="rId5"/>
    <p:sldId id="263" r:id="rId6"/>
    <p:sldId id="264" r:id="rId7"/>
    <p:sldId id="265" r:id="rId8"/>
    <p:sldId id="26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658C"/>
    <a:srgbClr val="6666FE"/>
    <a:srgbClr val="C19EDA"/>
    <a:srgbClr val="6325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19" autoAdjust="0"/>
  </p:normalViewPr>
  <p:slideViewPr>
    <p:cSldViewPr snapToGrid="0" snapToObjects="1">
      <p:cViewPr varScale="1">
        <p:scale>
          <a:sx n="108" d="100"/>
          <a:sy n="108" d="100"/>
        </p:scale>
        <p:origin x="1704"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25D580-FD9B-3A47-9405-D2943E6360AB}" type="datetimeFigureOut">
              <a:rPr lang="en-US" smtClean="0"/>
              <a:t>3/16/2017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9FE84-9FD9-7C41-88FE-E993B63317B0}" type="slidenum">
              <a:rPr lang="en-US" smtClean="0"/>
              <a:t>‹#›</a:t>
            </a:fld>
            <a:endParaRPr lang="en-US"/>
          </a:p>
        </p:txBody>
      </p:sp>
    </p:spTree>
    <p:extLst>
      <p:ext uri="{BB962C8B-B14F-4D97-AF65-F5344CB8AC3E}">
        <p14:creationId xmlns:p14="http://schemas.microsoft.com/office/powerpoint/2010/main" val="95356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2710" y="1375010"/>
            <a:ext cx="7323667" cy="1470025"/>
          </a:xfrm>
        </p:spPr>
        <p:txBody>
          <a:bodyPr/>
          <a:lstStyle/>
          <a:p>
            <a:r>
              <a:rPr lang="en-US"/>
              <a:t>Click to edit Master title style</a:t>
            </a:r>
          </a:p>
        </p:txBody>
      </p:sp>
      <p:sp>
        <p:nvSpPr>
          <p:cNvPr id="3" name="Subtitle 2"/>
          <p:cNvSpPr>
            <a:spLocks noGrp="1"/>
          </p:cNvSpPr>
          <p:nvPr>
            <p:ph type="subTitle" idx="1"/>
          </p:nvPr>
        </p:nvSpPr>
        <p:spPr>
          <a:xfrm>
            <a:off x="1612733" y="3466723"/>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7171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47404" y="1220611"/>
            <a:ext cx="7391400" cy="1051278"/>
          </a:xfrm>
        </p:spPr>
        <p:txBody>
          <a:bodyPr/>
          <a:lstStyle/>
          <a:p>
            <a:r>
              <a:rPr lang="en-US"/>
              <a:t>Click to edit Master title style</a:t>
            </a:r>
          </a:p>
        </p:txBody>
      </p:sp>
      <p:sp>
        <p:nvSpPr>
          <p:cNvPr id="3" name="Vertical Text Placeholder 2"/>
          <p:cNvSpPr>
            <a:spLocks noGrp="1"/>
          </p:cNvSpPr>
          <p:nvPr>
            <p:ph type="body" orient="vert" idx="1"/>
          </p:nvPr>
        </p:nvSpPr>
        <p:spPr>
          <a:xfrm>
            <a:off x="1047404" y="2328333"/>
            <a:ext cx="7391400" cy="379783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8747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144" y="1292509"/>
            <a:ext cx="1969655" cy="48336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13934" y="1292509"/>
            <a:ext cx="5763065" cy="483365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12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8009" y="1192388"/>
            <a:ext cx="7430912" cy="1058334"/>
          </a:xfrm>
        </p:spPr>
        <p:txBody>
          <a:bodyPr/>
          <a:lstStyle/>
          <a:p>
            <a:r>
              <a:rPr lang="en-US"/>
              <a:t>Click to edit Master title style</a:t>
            </a:r>
          </a:p>
        </p:txBody>
      </p:sp>
      <p:sp>
        <p:nvSpPr>
          <p:cNvPr id="3" name="Content Placeholder 2"/>
          <p:cNvSpPr>
            <a:spLocks noGrp="1"/>
          </p:cNvSpPr>
          <p:nvPr>
            <p:ph idx="1"/>
          </p:nvPr>
        </p:nvSpPr>
        <p:spPr>
          <a:xfrm>
            <a:off x="1068009" y="2332822"/>
            <a:ext cx="7430911" cy="37837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3568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64787" y="3384916"/>
            <a:ext cx="7224714"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164787" y="1884729"/>
            <a:ext cx="72247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886864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1905" y="1205975"/>
            <a:ext cx="7557912" cy="1143000"/>
          </a:xfrm>
        </p:spPr>
        <p:txBody>
          <a:bodyPr/>
          <a:lstStyle/>
          <a:p>
            <a:r>
              <a:rPr lang="en-US"/>
              <a:t>Click to edit Master title style</a:t>
            </a:r>
          </a:p>
        </p:txBody>
      </p:sp>
      <p:sp>
        <p:nvSpPr>
          <p:cNvPr id="4" name="Content Placeholder 3"/>
          <p:cNvSpPr>
            <a:spLocks noGrp="1"/>
          </p:cNvSpPr>
          <p:nvPr>
            <p:ph sz="half" idx="2"/>
          </p:nvPr>
        </p:nvSpPr>
        <p:spPr>
          <a:xfrm>
            <a:off x="4910073" y="2518833"/>
            <a:ext cx="3599744" cy="3621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3"/>
          <p:cNvSpPr>
            <a:spLocks noGrp="1"/>
          </p:cNvSpPr>
          <p:nvPr>
            <p:ph sz="half" idx="13"/>
          </p:nvPr>
        </p:nvSpPr>
        <p:spPr>
          <a:xfrm>
            <a:off x="951905" y="2518833"/>
            <a:ext cx="3599744" cy="3621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463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7613" y="1206499"/>
            <a:ext cx="7433733" cy="1012507"/>
          </a:xfrm>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833379" y="2297290"/>
            <a:ext cx="3627967" cy="543276"/>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33379" y="2850444"/>
            <a:ext cx="3627967" cy="32757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5"/>
          <p:cNvSpPr>
            <a:spLocks noGrp="1"/>
          </p:cNvSpPr>
          <p:nvPr>
            <p:ph sz="quarter" idx="13"/>
          </p:nvPr>
        </p:nvSpPr>
        <p:spPr>
          <a:xfrm>
            <a:off x="1027613" y="2850443"/>
            <a:ext cx="3627967" cy="32757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p:cNvSpPr>
            <a:spLocks noGrp="1"/>
          </p:cNvSpPr>
          <p:nvPr>
            <p:ph type="body" sz="quarter" idx="14"/>
          </p:nvPr>
        </p:nvSpPr>
        <p:spPr>
          <a:xfrm>
            <a:off x="1027613" y="2297290"/>
            <a:ext cx="3627967" cy="543276"/>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1232883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00991" y="1433705"/>
            <a:ext cx="7360356" cy="1143000"/>
          </a:xfrm>
        </p:spPr>
        <p:txBody>
          <a:bodyPr/>
          <a:lstStyle/>
          <a:p>
            <a:r>
              <a:rPr lang="en-US"/>
              <a:t>Click to edit Master title style</a:t>
            </a:r>
            <a:endParaRPr lang="en-US" dirty="0"/>
          </a:p>
        </p:txBody>
      </p:sp>
    </p:spTree>
    <p:extLst>
      <p:ext uri="{BB962C8B-B14F-4D97-AF65-F5344CB8AC3E}">
        <p14:creationId xmlns:p14="http://schemas.microsoft.com/office/powerpoint/2010/main" val="273183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366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00991" y="1220610"/>
            <a:ext cx="2921005" cy="740833"/>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021996" y="1220611"/>
            <a:ext cx="4432300" cy="49055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03631" y="1968500"/>
            <a:ext cx="2918365" cy="4157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703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5967"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055967" y="1234721"/>
            <a:ext cx="5486400" cy="34928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055967"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41851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3" name="Picture 32" descr="RR_Circle.gif"/>
          <p:cNvPicPr>
            <a:picLocks noChangeAspect="1"/>
          </p:cNvPicPr>
          <p:nvPr/>
        </p:nvPicPr>
        <p:blipFill rotWithShape="1">
          <a:blip r:embed="rId13">
            <a:alphaModFix amt="54000"/>
            <a:extLst>
              <a:ext uri="{28A0092B-C50C-407E-A947-70E740481C1C}">
                <a14:useLocalDpi xmlns:a14="http://schemas.microsoft.com/office/drawing/2010/main" val="0"/>
              </a:ext>
            </a:extLst>
          </a:blip>
          <a:srcRect l="15009" b="42478"/>
          <a:stretch/>
        </p:blipFill>
        <p:spPr>
          <a:xfrm>
            <a:off x="-22719" y="5333395"/>
            <a:ext cx="2314825" cy="1569283"/>
          </a:xfrm>
          <a:prstGeom prst="rect">
            <a:avLst/>
          </a:prstGeom>
          <a:solidFill>
            <a:schemeClr val="bg1"/>
          </a:solidFill>
          <a:ln>
            <a:noFill/>
          </a:ln>
        </p:spPr>
      </p:pic>
      <p:sp>
        <p:nvSpPr>
          <p:cNvPr id="35" name="Oval 34"/>
          <p:cNvSpPr/>
          <p:nvPr/>
        </p:nvSpPr>
        <p:spPr>
          <a:xfrm>
            <a:off x="-444247" y="5325879"/>
            <a:ext cx="2743868" cy="2806519"/>
          </a:xfrm>
          <a:prstGeom prst="ellipse">
            <a:avLst/>
          </a:prstGeom>
          <a:gradFill flip="none" rotWithShape="1">
            <a:gsLst>
              <a:gs pos="40000">
                <a:schemeClr val="bg1">
                  <a:alpha val="0"/>
                </a:schemeClr>
              </a:gs>
              <a:gs pos="90000">
                <a:schemeClr val="bg1">
                  <a:alpha val="80000"/>
                </a:schemeClr>
              </a:gs>
            </a:gsLst>
            <a:lin ang="189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tcap-orig.jpg"/>
          <p:cNvPicPr>
            <a:picLocks noChangeAspect="1"/>
          </p:cNvPicPr>
          <p:nvPr/>
        </p:nvPicPr>
        <p:blipFill rotWithShape="1">
          <a:blip r:embed="rId14">
            <a:alphaModFix amt="35000"/>
            <a:extLst>
              <a:ext uri="{28A0092B-C50C-407E-A947-70E740481C1C}">
                <a14:useLocalDpi xmlns:a14="http://schemas.microsoft.com/office/drawing/2010/main" val="0"/>
              </a:ext>
            </a:extLst>
          </a:blip>
          <a:srcRect t="63130" b="27269"/>
          <a:stretch/>
        </p:blipFill>
        <p:spPr>
          <a:xfrm>
            <a:off x="8524" y="5498"/>
            <a:ext cx="9144000" cy="1119568"/>
          </a:xfrm>
          <a:prstGeom prst="rect">
            <a:avLst/>
          </a:prstGeom>
          <a:ln>
            <a:noFill/>
          </a:ln>
        </p:spPr>
      </p:pic>
      <p:sp>
        <p:nvSpPr>
          <p:cNvPr id="2" name="Title Placeholder 1"/>
          <p:cNvSpPr>
            <a:spLocks noGrp="1"/>
          </p:cNvSpPr>
          <p:nvPr>
            <p:ph type="title"/>
          </p:nvPr>
        </p:nvSpPr>
        <p:spPr>
          <a:xfrm>
            <a:off x="1115040" y="1220611"/>
            <a:ext cx="7391400" cy="105127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5040" y="2328333"/>
            <a:ext cx="7391400" cy="379783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p:nvSpPr>
        <p:spPr>
          <a:xfrm rot="5400000">
            <a:off x="4388735" y="-4388735"/>
            <a:ext cx="375051" cy="9152524"/>
          </a:xfrm>
          <a:prstGeom prst="rect">
            <a:avLst/>
          </a:prstGeom>
          <a:solidFill>
            <a:schemeClr val="tx1"/>
          </a:solidFill>
          <a:ln>
            <a:noFill/>
          </a:ln>
          <a:effectLst>
            <a:outerShdw blurRad="40005" dist="38100" dir="5400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endParaRPr lang="en-US" sz="3200" b="1" i="0" dirty="0">
              <a:solidFill>
                <a:schemeClr val="accent2">
                  <a:lumMod val="50000"/>
                </a:schemeClr>
              </a:solidFill>
            </a:endParaRPr>
          </a:p>
        </p:txBody>
      </p:sp>
      <p:pic>
        <p:nvPicPr>
          <p:cNvPr id="8" name="Picture 7" descr="TracSystemsByRedrock_Trans.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75052" y="-37036"/>
            <a:ext cx="6154246" cy="507946"/>
          </a:xfrm>
          <a:prstGeom prst="rect">
            <a:avLst/>
          </a:prstGeom>
        </p:spPr>
      </p:pic>
      <p:sp>
        <p:nvSpPr>
          <p:cNvPr id="15" name="Rectangle 14"/>
          <p:cNvSpPr/>
          <p:nvPr/>
        </p:nvSpPr>
        <p:spPr>
          <a:xfrm>
            <a:off x="0" y="0"/>
            <a:ext cx="375051" cy="6126163"/>
          </a:xfrm>
          <a:prstGeom prst="rect">
            <a:avLst/>
          </a:prstGeom>
          <a:solidFill>
            <a:schemeClr val="tx1"/>
          </a:solidFill>
          <a:ln>
            <a:noFill/>
          </a:ln>
          <a:effectLst>
            <a:outerShdw blurRad="40005" dist="381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vert270" rtlCol="0" anchor="ctr"/>
          <a:lstStyle/>
          <a:p>
            <a:pPr lvl="0" algn="l"/>
            <a:r>
              <a:rPr lang="en-US" sz="2400" b="0" i="0" dirty="0">
                <a:ln>
                  <a:noFill/>
                </a:ln>
                <a:solidFill>
                  <a:srgbClr val="C19EDA"/>
                </a:solidFill>
              </a:rPr>
              <a:t>   2017 Annual</a:t>
            </a:r>
            <a:r>
              <a:rPr lang="en-US" sz="2400" b="0" i="0" baseline="0" dirty="0">
                <a:ln>
                  <a:noFill/>
                </a:ln>
                <a:solidFill>
                  <a:srgbClr val="C19EDA"/>
                </a:solidFill>
              </a:rPr>
              <a:t> Redrock Conference</a:t>
            </a:r>
            <a:endParaRPr lang="en-US" sz="2400" b="0" i="0" dirty="0">
              <a:ln>
                <a:noFill/>
              </a:ln>
              <a:solidFill>
                <a:srgbClr val="C19EDA"/>
              </a:solidFill>
            </a:endParaRPr>
          </a:p>
        </p:txBody>
      </p:sp>
      <p:sp>
        <p:nvSpPr>
          <p:cNvPr id="23" name="TextBox 22"/>
          <p:cNvSpPr txBox="1"/>
          <p:nvPr/>
        </p:nvSpPr>
        <p:spPr>
          <a:xfrm>
            <a:off x="579392" y="662787"/>
            <a:ext cx="1244488" cy="400110"/>
          </a:xfrm>
          <a:prstGeom prst="rect">
            <a:avLst/>
          </a:prstGeom>
          <a:noFill/>
        </p:spPr>
        <p:txBody>
          <a:bodyPr wrap="square" rtlCol="0">
            <a:spAutoFit/>
          </a:bodyPr>
          <a:lstStyle/>
          <a:p>
            <a:r>
              <a:rPr lang="en-US" sz="2000" dirty="0">
                <a:latin typeface="Marker Felt"/>
                <a:cs typeface="Marker Felt"/>
              </a:rPr>
              <a:t>Record</a:t>
            </a:r>
          </a:p>
        </p:txBody>
      </p:sp>
      <p:sp>
        <p:nvSpPr>
          <p:cNvPr id="24" name="TextBox 23"/>
          <p:cNvSpPr txBox="1"/>
          <p:nvPr/>
        </p:nvSpPr>
        <p:spPr>
          <a:xfrm>
            <a:off x="2615802" y="383013"/>
            <a:ext cx="1244488" cy="400110"/>
          </a:xfrm>
          <a:prstGeom prst="rect">
            <a:avLst/>
          </a:prstGeom>
          <a:noFill/>
        </p:spPr>
        <p:txBody>
          <a:bodyPr wrap="square" rtlCol="0">
            <a:spAutoFit/>
          </a:bodyPr>
          <a:lstStyle/>
          <a:p>
            <a:r>
              <a:rPr lang="en-US" sz="2000" dirty="0">
                <a:latin typeface="Marker Felt"/>
                <a:cs typeface="Marker Felt"/>
              </a:rPr>
              <a:t>Connect</a:t>
            </a:r>
          </a:p>
        </p:txBody>
      </p:sp>
      <p:sp>
        <p:nvSpPr>
          <p:cNvPr id="25" name="TextBox 24"/>
          <p:cNvSpPr txBox="1"/>
          <p:nvPr/>
        </p:nvSpPr>
        <p:spPr>
          <a:xfrm>
            <a:off x="4627437" y="707431"/>
            <a:ext cx="1244488" cy="400110"/>
          </a:xfrm>
          <a:prstGeom prst="rect">
            <a:avLst/>
          </a:prstGeom>
          <a:noFill/>
        </p:spPr>
        <p:txBody>
          <a:bodyPr wrap="square" rtlCol="0">
            <a:spAutoFit/>
          </a:bodyPr>
          <a:lstStyle/>
          <a:p>
            <a:r>
              <a:rPr lang="en-US" sz="2000" dirty="0">
                <a:latin typeface="Marker Felt"/>
                <a:cs typeface="Marker Felt"/>
              </a:rPr>
              <a:t>Report</a:t>
            </a:r>
          </a:p>
        </p:txBody>
      </p:sp>
      <p:sp>
        <p:nvSpPr>
          <p:cNvPr id="26" name="TextBox 25"/>
          <p:cNvSpPr txBox="1"/>
          <p:nvPr/>
        </p:nvSpPr>
        <p:spPr>
          <a:xfrm>
            <a:off x="7133465" y="417105"/>
            <a:ext cx="1244488" cy="400110"/>
          </a:xfrm>
          <a:prstGeom prst="rect">
            <a:avLst/>
          </a:prstGeom>
          <a:noFill/>
        </p:spPr>
        <p:txBody>
          <a:bodyPr wrap="square" rtlCol="0">
            <a:spAutoFit/>
          </a:bodyPr>
          <a:lstStyle/>
          <a:p>
            <a:r>
              <a:rPr lang="en-US" sz="2000" dirty="0">
                <a:latin typeface="Marker Felt"/>
                <a:cs typeface="Marker Felt"/>
              </a:rPr>
              <a:t>Success</a:t>
            </a:r>
          </a:p>
        </p:txBody>
      </p:sp>
      <p:sp>
        <p:nvSpPr>
          <p:cNvPr id="28" name="Freeform 27"/>
          <p:cNvSpPr/>
          <p:nvPr/>
        </p:nvSpPr>
        <p:spPr>
          <a:xfrm>
            <a:off x="920580" y="490087"/>
            <a:ext cx="6520774" cy="473522"/>
          </a:xfrm>
          <a:custGeom>
            <a:avLst/>
            <a:gdLst>
              <a:gd name="connsiteX0" fmla="*/ 0 w 6520774"/>
              <a:gd name="connsiteY0" fmla="*/ 115062 h 473522"/>
              <a:gd name="connsiteX1" fmla="*/ 886484 w 6520774"/>
              <a:gd name="connsiteY1" fmla="*/ 21307 h 473522"/>
              <a:gd name="connsiteX2" fmla="*/ 2318497 w 6520774"/>
              <a:gd name="connsiteY2" fmla="*/ 473037 h 473522"/>
              <a:gd name="connsiteX3" fmla="*/ 4099990 w 6520774"/>
              <a:gd name="connsiteY3" fmla="*/ 115062 h 473522"/>
              <a:gd name="connsiteX4" fmla="*/ 5600194 w 6520774"/>
              <a:gd name="connsiteY4" fmla="*/ 430421 h 473522"/>
              <a:gd name="connsiteX5" fmla="*/ 6520774 w 6520774"/>
              <a:gd name="connsiteY5" fmla="*/ 362236 h 473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0774" h="473522">
                <a:moveTo>
                  <a:pt x="0" y="115062"/>
                </a:moveTo>
                <a:cubicBezTo>
                  <a:pt x="250034" y="38353"/>
                  <a:pt x="500068" y="-38355"/>
                  <a:pt x="886484" y="21307"/>
                </a:cubicBezTo>
                <a:cubicBezTo>
                  <a:pt x="1272900" y="80969"/>
                  <a:pt x="1782913" y="457411"/>
                  <a:pt x="2318497" y="473037"/>
                </a:cubicBezTo>
                <a:cubicBezTo>
                  <a:pt x="2854081" y="488663"/>
                  <a:pt x="3553041" y="122165"/>
                  <a:pt x="4099990" y="115062"/>
                </a:cubicBezTo>
                <a:cubicBezTo>
                  <a:pt x="4646939" y="107959"/>
                  <a:pt x="5196730" y="389225"/>
                  <a:pt x="5600194" y="430421"/>
                </a:cubicBezTo>
                <a:cubicBezTo>
                  <a:pt x="6003658" y="471617"/>
                  <a:pt x="6367344" y="382123"/>
                  <a:pt x="6520774" y="362236"/>
                </a:cubicBezTo>
              </a:path>
            </a:pathLst>
          </a:custGeom>
          <a:noFill/>
          <a:ln cap="flat">
            <a:solidFill>
              <a:srgbClr val="6666FE"/>
            </a:solidFill>
            <a:prstDash val="dash"/>
            <a:headEnd type="oval" w="lg" len="lg"/>
            <a:tailEnd type="oval"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Oval 28"/>
          <p:cNvSpPr>
            <a:spLocks noChangeAspect="1"/>
          </p:cNvSpPr>
          <p:nvPr/>
        </p:nvSpPr>
        <p:spPr>
          <a:xfrm>
            <a:off x="2685026" y="808692"/>
            <a:ext cx="82968" cy="82968"/>
          </a:xfrm>
          <a:prstGeom prst="ellipse">
            <a:avLst/>
          </a:prstGeom>
          <a:noFill/>
          <a:ln w="38100" cmpd="sng">
            <a:solidFill>
              <a:srgbClr val="6666F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a:spLocks noChangeAspect="1"/>
          </p:cNvSpPr>
          <p:nvPr/>
        </p:nvSpPr>
        <p:spPr>
          <a:xfrm flipH="1">
            <a:off x="5341203" y="605730"/>
            <a:ext cx="75948" cy="75948"/>
          </a:xfrm>
          <a:prstGeom prst="ellipse">
            <a:avLst/>
          </a:prstGeom>
          <a:noFill/>
          <a:ln w="38100" cmpd="sng">
            <a:solidFill>
              <a:srgbClr val="6666F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1" name="Picture 30" descr="TT_Black_Transparent.gif"/>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8221273" y="358007"/>
            <a:ext cx="811717" cy="811717"/>
          </a:xfrm>
          <a:prstGeom prst="rect">
            <a:avLst/>
          </a:prstGeom>
        </p:spPr>
      </p:pic>
      <p:sp>
        <p:nvSpPr>
          <p:cNvPr id="32" name="TextBox 31"/>
          <p:cNvSpPr txBox="1"/>
          <p:nvPr/>
        </p:nvSpPr>
        <p:spPr>
          <a:xfrm>
            <a:off x="2607104" y="6396335"/>
            <a:ext cx="4644171" cy="461665"/>
          </a:xfrm>
          <a:prstGeom prst="rect">
            <a:avLst/>
          </a:prstGeom>
          <a:noFill/>
        </p:spPr>
        <p:txBody>
          <a:bodyPr wrap="square" rtlCol="0">
            <a:spAutoFit/>
          </a:bodyPr>
          <a:lstStyle/>
          <a:p>
            <a:pPr algn="ctr"/>
            <a:r>
              <a:rPr lang="en-US" sz="2400" baseline="0" dirty="0">
                <a:solidFill>
                  <a:srgbClr val="C19EDA"/>
                </a:solidFill>
              </a:rPr>
              <a:t>Success Strategies for Your Campus</a:t>
            </a:r>
            <a:endParaRPr lang="en-US" sz="2400" dirty="0">
              <a:solidFill>
                <a:srgbClr val="C19EDA"/>
              </a:solidFill>
            </a:endParaRPr>
          </a:p>
        </p:txBody>
      </p:sp>
    </p:spTree>
    <p:extLst>
      <p:ext uri="{BB962C8B-B14F-4D97-AF65-F5344CB8AC3E}">
        <p14:creationId xmlns:p14="http://schemas.microsoft.com/office/powerpoint/2010/main" val="289930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2710" y="1375010"/>
            <a:ext cx="7323667" cy="2282590"/>
          </a:xfrm>
        </p:spPr>
        <p:txBody>
          <a:bodyPr/>
          <a:lstStyle/>
          <a:p>
            <a:r>
              <a:rPr lang="en-US" b="1" dirty="0"/>
              <a:t>Handling </a:t>
            </a:r>
            <a:br>
              <a:rPr lang="en-US" b="1" dirty="0"/>
            </a:br>
            <a:r>
              <a:rPr lang="en-US" b="1" dirty="0"/>
              <a:t>Sections and Reasons </a:t>
            </a:r>
            <a:br>
              <a:rPr lang="en-US" b="1" dirty="0"/>
            </a:br>
            <a:r>
              <a:rPr lang="en-US" b="1" dirty="0"/>
              <a:t>with ease</a:t>
            </a:r>
            <a:endParaRPr lang="en-US" dirty="0"/>
          </a:p>
        </p:txBody>
      </p:sp>
      <p:sp>
        <p:nvSpPr>
          <p:cNvPr id="3" name="Subtitle 2"/>
          <p:cNvSpPr>
            <a:spLocks noGrp="1"/>
          </p:cNvSpPr>
          <p:nvPr>
            <p:ph type="subTitle" idx="1"/>
          </p:nvPr>
        </p:nvSpPr>
        <p:spPr>
          <a:xfrm>
            <a:off x="1614143" y="4092606"/>
            <a:ext cx="6400800" cy="1419680"/>
          </a:xfrm>
        </p:spPr>
        <p:txBody>
          <a:bodyPr/>
          <a:lstStyle/>
          <a:p>
            <a:r>
              <a:rPr lang="en-US" dirty="0"/>
              <a:t>With </a:t>
            </a:r>
          </a:p>
          <a:p>
            <a:r>
              <a:rPr lang="en-US" dirty="0"/>
              <a:t>Iliana Visser</a:t>
            </a:r>
          </a:p>
        </p:txBody>
      </p:sp>
    </p:spTree>
    <p:extLst>
      <p:ext uri="{BB962C8B-B14F-4D97-AF65-F5344CB8AC3E}">
        <p14:creationId xmlns:p14="http://schemas.microsoft.com/office/powerpoint/2010/main" val="56674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fontScale="62500" lnSpcReduction="20000"/>
          </a:bodyPr>
          <a:lstStyle/>
          <a:p>
            <a:r>
              <a:rPr lang="en-US" dirty="0"/>
              <a:t>Each semester, </a:t>
            </a:r>
            <a:r>
              <a:rPr lang="en-US" dirty="0" err="1"/>
              <a:t>Trac</a:t>
            </a:r>
            <a:r>
              <a:rPr lang="en-US" dirty="0"/>
              <a:t> users are tasked with the semester changeover. Sometimes a new center is added that specializes in particular courses. In this session, we will explore the management of sections and reasons, two important pieces of the </a:t>
            </a:r>
            <a:r>
              <a:rPr lang="en-US" dirty="0" err="1"/>
              <a:t>Trac</a:t>
            </a:r>
            <a:r>
              <a:rPr lang="en-US" dirty="0"/>
              <a:t> system, to ensure smooth transitions all around. Whether it is manually enrolling students in sections or troubleshooting why students cannot select a subject we will cover the key aspects of these functions.</a:t>
            </a:r>
          </a:p>
          <a:p>
            <a:r>
              <a:rPr lang="en-US" dirty="0"/>
              <a:t>Also, it is key to make sure that the reasons are set up correctly in order to track why students are coming in to your centers. In this session, we will learn how to effectively set up, activate, and customize reasons to best fit your needs. By the end of this session users will know the differences and relations between sections and reason in the </a:t>
            </a:r>
            <a:r>
              <a:rPr lang="en-US" dirty="0" err="1"/>
              <a:t>Trac</a:t>
            </a:r>
            <a:r>
              <a:rPr lang="en-US" dirty="0"/>
              <a:t> system.</a:t>
            </a:r>
          </a:p>
        </p:txBody>
      </p:sp>
    </p:spTree>
    <p:extLst>
      <p:ext uri="{BB962C8B-B14F-4D97-AF65-F5344CB8AC3E}">
        <p14:creationId xmlns:p14="http://schemas.microsoft.com/office/powerpoint/2010/main" val="247309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4" y="1192388"/>
            <a:ext cx="8254148" cy="884606"/>
          </a:xfrm>
        </p:spPr>
        <p:txBody>
          <a:bodyPr>
            <a:normAutofit/>
          </a:bodyPr>
          <a:lstStyle/>
          <a:p>
            <a:pPr lvl="0"/>
            <a:r>
              <a:rPr lang="en-US" dirty="0"/>
              <a:t>Creating and Activating Sections</a:t>
            </a:r>
          </a:p>
        </p:txBody>
      </p:sp>
      <p:sp>
        <p:nvSpPr>
          <p:cNvPr id="3" name="Content Placeholder 2"/>
          <p:cNvSpPr>
            <a:spLocks noGrp="1"/>
          </p:cNvSpPr>
          <p:nvPr>
            <p:ph idx="1"/>
          </p:nvPr>
        </p:nvSpPr>
        <p:spPr>
          <a:xfrm>
            <a:off x="653143" y="2250722"/>
            <a:ext cx="8254149" cy="4092605"/>
          </a:xfrm>
        </p:spPr>
        <p:txBody>
          <a:bodyPr>
            <a:normAutofit/>
          </a:bodyPr>
          <a:lstStyle/>
          <a:p>
            <a:pPr>
              <a:buFont typeface="Arial" panose="020B0604020202020204" pitchFamily="34" charset="0"/>
              <a:buChar char="•"/>
            </a:pPr>
            <a:r>
              <a:rPr lang="en-US" dirty="0"/>
              <a:t>Importing</a:t>
            </a:r>
            <a:r>
              <a:rPr lang="en-US" sz="3600" dirty="0"/>
              <a:t> </a:t>
            </a:r>
            <a:r>
              <a:rPr lang="en-US" dirty="0"/>
              <a:t>Sections</a:t>
            </a:r>
            <a:endParaRPr lang="en-US" sz="3600" dirty="0"/>
          </a:p>
          <a:p>
            <a:pPr lvl="1"/>
            <a:r>
              <a:rPr lang="en-US" dirty="0"/>
              <a:t>Have your IT send the current course files to your </a:t>
            </a:r>
            <a:r>
              <a:rPr lang="en-US" dirty="0" err="1"/>
              <a:t>Trac</a:t>
            </a:r>
            <a:r>
              <a:rPr lang="en-US" dirty="0"/>
              <a:t> system nightly.</a:t>
            </a:r>
          </a:p>
          <a:p>
            <a:r>
              <a:rPr lang="en-US" dirty="0"/>
              <a:t>Creating Generic Sections</a:t>
            </a:r>
          </a:p>
          <a:p>
            <a:pPr lvl="1"/>
            <a:r>
              <a:rPr lang="en-US" dirty="0"/>
              <a:t>In the Sections Tab -&gt; Click New -&gt; add the title in the “Sect Term” -&gt; leave the “Term” as 0 -&gt; Check “Non-Enrolled (Available to All)” -&gt; Save.</a:t>
            </a:r>
          </a:p>
          <a:p>
            <a:pPr lvl="2"/>
            <a:r>
              <a:rPr lang="en-US" dirty="0"/>
              <a:t>Examples: Other, Workshop, Non-Enrolled</a:t>
            </a:r>
            <a:endParaRPr lang="en-US" sz="5200" dirty="0"/>
          </a:p>
        </p:txBody>
      </p:sp>
    </p:spTree>
    <p:extLst>
      <p:ext uri="{BB962C8B-B14F-4D97-AF65-F5344CB8AC3E}">
        <p14:creationId xmlns:p14="http://schemas.microsoft.com/office/powerpoint/2010/main" val="32648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Activate Sections and Consultant Specialties</a:t>
            </a:r>
          </a:p>
        </p:txBody>
      </p:sp>
      <p:sp>
        <p:nvSpPr>
          <p:cNvPr id="3" name="Content Placeholder 2"/>
          <p:cNvSpPr>
            <a:spLocks noGrp="1"/>
          </p:cNvSpPr>
          <p:nvPr>
            <p:ph idx="1"/>
          </p:nvPr>
        </p:nvSpPr>
        <p:spPr>
          <a:xfrm>
            <a:off x="1197750" y="2351314"/>
            <a:ext cx="7067361" cy="1652515"/>
          </a:xfrm>
        </p:spPr>
        <p:txBody>
          <a:bodyPr>
            <a:normAutofit fontScale="77500" lnSpcReduction="20000"/>
          </a:bodyPr>
          <a:lstStyle/>
          <a:p>
            <a:pPr marL="594360" indent="-457200"/>
            <a:r>
              <a:rPr lang="en-US" sz="2800" dirty="0"/>
              <a:t>For sections every semester</a:t>
            </a:r>
          </a:p>
          <a:p>
            <a:pPr marL="994410" lvl="1" indent="-457200"/>
            <a:r>
              <a:rPr lang="en-US" sz="2400" dirty="0"/>
              <a:t>You will need to activate the section for each subcenter </a:t>
            </a:r>
          </a:p>
          <a:p>
            <a:pPr marL="994410" lvl="1" indent="-457200"/>
            <a:endParaRPr lang="en-US" sz="2400" dirty="0"/>
          </a:p>
          <a:p>
            <a:pPr marL="594360" indent="-457200"/>
            <a:r>
              <a:rPr lang="en-US" sz="2800" dirty="0"/>
              <a:t>For consultants </a:t>
            </a:r>
          </a:p>
          <a:p>
            <a:pPr marL="994410" lvl="1" indent="-457200"/>
            <a:r>
              <a:rPr lang="en-US" sz="2400" dirty="0"/>
              <a:t>You will need to transfer their sections specialties</a:t>
            </a:r>
          </a:p>
          <a:p>
            <a:pPr lvl="1">
              <a:buFont typeface="Wingdings" panose="05000000000000000000" pitchFamily="2" charset="2"/>
              <a:buChar char="§"/>
            </a:pPr>
            <a:endParaRPr lang="en-US" dirty="0"/>
          </a:p>
        </p:txBody>
      </p:sp>
      <p:pic>
        <p:nvPicPr>
          <p:cNvPr id="5" name="Picture 4"/>
          <p:cNvPicPr>
            <a:picLocks noChangeAspect="1"/>
          </p:cNvPicPr>
          <p:nvPr/>
        </p:nvPicPr>
        <p:blipFill>
          <a:blip r:embed="rId2"/>
          <a:stretch>
            <a:fillRect/>
          </a:stretch>
        </p:blipFill>
        <p:spPr>
          <a:xfrm>
            <a:off x="1226322" y="4085929"/>
            <a:ext cx="7114286" cy="2180952"/>
          </a:xfrm>
          <a:prstGeom prst="rect">
            <a:avLst/>
          </a:prstGeom>
        </p:spPr>
      </p:pic>
    </p:spTree>
    <p:extLst>
      <p:ext uri="{BB962C8B-B14F-4D97-AF65-F5344CB8AC3E}">
        <p14:creationId xmlns:p14="http://schemas.microsoft.com/office/powerpoint/2010/main" val="273083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Work Sections</a:t>
            </a:r>
          </a:p>
        </p:txBody>
      </p:sp>
      <p:sp>
        <p:nvSpPr>
          <p:cNvPr id="3" name="Content Placeholder 2"/>
          <p:cNvSpPr>
            <a:spLocks noGrp="1"/>
          </p:cNvSpPr>
          <p:nvPr>
            <p:ph idx="1"/>
          </p:nvPr>
        </p:nvSpPr>
        <p:spPr>
          <a:xfrm>
            <a:off x="4935531" y="2388062"/>
            <a:ext cx="4077840" cy="3712292"/>
          </a:xfrm>
        </p:spPr>
        <p:txBody>
          <a:bodyPr>
            <a:normAutofit fontScale="77500" lnSpcReduction="20000"/>
          </a:bodyPr>
          <a:lstStyle/>
          <a:p>
            <a:pPr lvl="1">
              <a:buFont typeface="Wingdings" panose="05000000000000000000" pitchFamily="2" charset="2"/>
              <a:buChar char="§"/>
            </a:pPr>
            <a:r>
              <a:rPr lang="en-US" dirty="0"/>
              <a:t>Allows you to have your Consultant record their work time in the </a:t>
            </a:r>
            <a:r>
              <a:rPr lang="en-US" dirty="0" err="1"/>
              <a:t>Trac</a:t>
            </a:r>
            <a:r>
              <a:rPr lang="en-US" dirty="0"/>
              <a:t> application. This is for Payroll or timesheets.</a:t>
            </a:r>
          </a:p>
          <a:p>
            <a:pPr lvl="1"/>
            <a:endParaRPr lang="en-US" dirty="0"/>
          </a:p>
          <a:p>
            <a:pPr lvl="1">
              <a:buFont typeface="Wingdings" panose="05000000000000000000" pitchFamily="2" charset="2"/>
              <a:buChar char="§"/>
            </a:pPr>
            <a:r>
              <a:rPr lang="en-US" dirty="0"/>
              <a:t>Sections Tab -&gt; Click New -&gt; add WORK in the “Sect Term” -&gt; leave the “Term” as 0 -&gt; Check “is Work Section (Available to Consultants Only)” -&gt; Save.</a:t>
            </a:r>
          </a:p>
        </p:txBody>
      </p:sp>
      <p:pic>
        <p:nvPicPr>
          <p:cNvPr id="5" name="Picture 4"/>
          <p:cNvPicPr>
            <a:picLocks noChangeAspect="1"/>
          </p:cNvPicPr>
          <p:nvPr/>
        </p:nvPicPr>
        <p:blipFill>
          <a:blip r:embed="rId2"/>
          <a:stretch>
            <a:fillRect/>
          </a:stretch>
        </p:blipFill>
        <p:spPr>
          <a:xfrm>
            <a:off x="568275" y="2780540"/>
            <a:ext cx="4748308" cy="2648459"/>
          </a:xfrm>
          <a:prstGeom prst="rect">
            <a:avLst/>
          </a:prstGeom>
        </p:spPr>
      </p:pic>
    </p:spTree>
    <p:extLst>
      <p:ext uri="{BB962C8B-B14F-4D97-AF65-F5344CB8AC3E}">
        <p14:creationId xmlns:p14="http://schemas.microsoft.com/office/powerpoint/2010/main" val="2481703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Creating and Activating Reason</a:t>
            </a:r>
          </a:p>
        </p:txBody>
      </p:sp>
      <p:sp>
        <p:nvSpPr>
          <p:cNvPr id="3" name="Content Placeholder 2"/>
          <p:cNvSpPr>
            <a:spLocks noGrp="1"/>
          </p:cNvSpPr>
          <p:nvPr>
            <p:ph idx="1"/>
          </p:nvPr>
        </p:nvSpPr>
        <p:spPr>
          <a:xfrm>
            <a:off x="1068009" y="2343705"/>
            <a:ext cx="7643975" cy="2050742"/>
          </a:xfrm>
        </p:spPr>
        <p:txBody>
          <a:bodyPr numCol="2">
            <a:normAutofit fontScale="62500" lnSpcReduction="20000"/>
          </a:bodyPr>
          <a:lstStyle/>
          <a:p>
            <a:pPr lvl="0"/>
            <a:r>
              <a:rPr lang="en-US" b="1" dirty="0"/>
              <a:t>Creating Reasons</a:t>
            </a:r>
            <a:endParaRPr lang="en-US" dirty="0"/>
          </a:p>
          <a:p>
            <a:pPr lvl="1"/>
            <a:r>
              <a:rPr lang="en-US" dirty="0"/>
              <a:t>Reasons Tab -&gt; Click New -&gt; add your Reason -&gt; Save.</a:t>
            </a:r>
          </a:p>
          <a:p>
            <a:pPr lvl="1"/>
            <a:r>
              <a:rPr lang="en-US" dirty="0"/>
              <a:t>Examples: General Tutoring, Advising, Computer Use, Workshop, Orientation</a:t>
            </a:r>
          </a:p>
          <a:p>
            <a:pPr marL="0" indent="0">
              <a:buNone/>
            </a:pPr>
            <a:endParaRPr lang="en-US" dirty="0"/>
          </a:p>
          <a:p>
            <a:r>
              <a:rPr lang="en-US" b="1" dirty="0"/>
              <a:t>Activate Reasons per   Subcenter</a:t>
            </a:r>
            <a:endParaRPr lang="en-US" dirty="0"/>
          </a:p>
          <a:p>
            <a:pPr lvl="1"/>
            <a:r>
              <a:rPr lang="en-US" dirty="0"/>
              <a:t>Reasons Tab -&gt; Subcenter Options -&gt; Click on the subcenter name -&gt; Check box in the middle box to activate the sections one by one. </a:t>
            </a:r>
          </a:p>
        </p:txBody>
      </p:sp>
      <p:pic>
        <p:nvPicPr>
          <p:cNvPr id="4" name="Picture 3"/>
          <p:cNvPicPr>
            <a:picLocks noChangeAspect="1"/>
          </p:cNvPicPr>
          <p:nvPr/>
        </p:nvPicPr>
        <p:blipFill>
          <a:blip r:embed="rId2"/>
          <a:stretch>
            <a:fillRect/>
          </a:stretch>
        </p:blipFill>
        <p:spPr>
          <a:xfrm>
            <a:off x="2346977" y="4120632"/>
            <a:ext cx="4872976" cy="2355596"/>
          </a:xfrm>
          <a:prstGeom prst="rect">
            <a:avLst/>
          </a:prstGeom>
        </p:spPr>
      </p:pic>
    </p:spTree>
    <p:extLst>
      <p:ext uri="{BB962C8B-B14F-4D97-AF65-F5344CB8AC3E}">
        <p14:creationId xmlns:p14="http://schemas.microsoft.com/office/powerpoint/2010/main" val="340033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Reason Options</a:t>
            </a:r>
          </a:p>
        </p:txBody>
      </p:sp>
      <p:sp>
        <p:nvSpPr>
          <p:cNvPr id="3" name="Content Placeholder 2"/>
          <p:cNvSpPr>
            <a:spLocks noGrp="1"/>
          </p:cNvSpPr>
          <p:nvPr>
            <p:ph idx="1"/>
          </p:nvPr>
        </p:nvSpPr>
        <p:spPr>
          <a:xfrm>
            <a:off x="5308847" y="2332822"/>
            <a:ext cx="3190073" cy="3783719"/>
          </a:xfrm>
        </p:spPr>
        <p:txBody>
          <a:bodyPr>
            <a:normAutofit fontScale="92500" lnSpcReduction="10000"/>
          </a:bodyPr>
          <a:lstStyle/>
          <a:p>
            <a:pPr lvl="1">
              <a:buFont typeface="Wingdings" panose="05000000000000000000" pitchFamily="2" charset="2"/>
              <a:buChar char="§"/>
            </a:pPr>
            <a:r>
              <a:rPr lang="en-US" dirty="0"/>
              <a:t>There are a few option that allows you to manage the reasons, such as Auto Log Out, Do Not Show on schedule or even adding a tip.</a:t>
            </a:r>
          </a:p>
          <a:p>
            <a:pPr marL="994410" lvl="1" indent="-457200"/>
            <a:endParaRPr lang="en-US" dirty="0"/>
          </a:p>
          <a:p>
            <a:pPr marL="137160" indent="0">
              <a:buNone/>
            </a:pPr>
            <a:endParaRPr lang="en-US" sz="2400" dirty="0"/>
          </a:p>
        </p:txBody>
      </p:sp>
      <p:pic>
        <p:nvPicPr>
          <p:cNvPr id="5" name="Picture 4"/>
          <p:cNvPicPr>
            <a:picLocks noChangeAspect="1"/>
          </p:cNvPicPr>
          <p:nvPr/>
        </p:nvPicPr>
        <p:blipFill>
          <a:blip r:embed="rId2"/>
          <a:stretch>
            <a:fillRect/>
          </a:stretch>
        </p:blipFill>
        <p:spPr>
          <a:xfrm>
            <a:off x="514903" y="2583824"/>
            <a:ext cx="5307815" cy="3281714"/>
          </a:xfrm>
          <a:prstGeom prst="rect">
            <a:avLst/>
          </a:prstGeom>
        </p:spPr>
      </p:pic>
    </p:spTree>
    <p:extLst>
      <p:ext uri="{BB962C8B-B14F-4D97-AF65-F5344CB8AC3E}">
        <p14:creationId xmlns:p14="http://schemas.microsoft.com/office/powerpoint/2010/main" val="1403561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009" y="1192388"/>
            <a:ext cx="7430912" cy="1327434"/>
          </a:xfrm>
        </p:spPr>
        <p:txBody>
          <a:bodyPr>
            <a:normAutofit fontScale="90000"/>
          </a:bodyPr>
          <a:lstStyle/>
          <a:p>
            <a:r>
              <a:rPr lang="en-US" dirty="0"/>
              <a:t>New Systems and New Semesters</a:t>
            </a:r>
            <a:br>
              <a:rPr lang="en-US" dirty="0"/>
            </a:br>
            <a:r>
              <a:rPr lang="en-US" sz="3100" dirty="0"/>
              <a:t>Focus Path</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37877887"/>
              </p:ext>
            </p:extLst>
          </p:nvPr>
        </p:nvGraphicFramePr>
        <p:xfrm>
          <a:off x="1525915" y="2981461"/>
          <a:ext cx="6515100" cy="2432691"/>
        </p:xfrm>
        <a:graphic>
          <a:graphicData uri="http://schemas.openxmlformats.org/drawingml/2006/table">
            <a:tbl>
              <a:tblPr>
                <a:tableStyleId>{5C22544A-7EE6-4342-B048-85BDC9FD1C3A}</a:tableStyleId>
              </a:tblPr>
              <a:tblGrid>
                <a:gridCol w="1127613">
                  <a:extLst>
                    <a:ext uri="{9D8B030D-6E8A-4147-A177-3AD203B41FA5}">
                      <a16:colId xmlns:a16="http://schemas.microsoft.com/office/drawing/2014/main" val="2352749092"/>
                    </a:ext>
                  </a:extLst>
                </a:gridCol>
                <a:gridCol w="5387487">
                  <a:extLst>
                    <a:ext uri="{9D8B030D-6E8A-4147-A177-3AD203B41FA5}">
                      <a16:colId xmlns:a16="http://schemas.microsoft.com/office/drawing/2014/main" val="1396368410"/>
                    </a:ext>
                  </a:extLst>
                </a:gridCol>
              </a:tblGrid>
              <a:tr h="578485">
                <a:tc>
                  <a:txBody>
                    <a:bodyPr/>
                    <a:lstStyle/>
                    <a:p>
                      <a:pPr marL="0" marR="0" algn="l">
                        <a:lnSpc>
                          <a:spcPct val="300000"/>
                        </a:lnSpc>
                        <a:spcBef>
                          <a:spcPts val="600"/>
                        </a:spcBef>
                        <a:spcAft>
                          <a:spcPts val="600"/>
                        </a:spcAft>
                      </a:pPr>
                      <a:r>
                        <a:rPr lang="en-US" sz="1100" dirty="0">
                          <a:effectLst/>
                        </a:rPr>
                        <a:t>9:00am  </a:t>
                      </a:r>
                      <a:r>
                        <a:rPr lang="en-US" sz="1100" dirty="0">
                          <a:effectLst/>
                          <a:latin typeface="Calibri" panose="020F0502020204030204" pitchFamily="34" charset="0"/>
                          <a:ea typeface="Calibri" panose="020F0502020204030204" pitchFamily="34" charset="0"/>
                          <a:cs typeface="Times New Roman" panose="02020603050405020304" pitchFamily="18" charset="0"/>
                        </a:rPr>
                        <a:t>Hopi </a:t>
                      </a:r>
                    </a:p>
                  </a:txBody>
                  <a:tcPr marL="68580" marR="68580" marT="0" marB="0"/>
                </a:tc>
                <a:tc>
                  <a:txBody>
                    <a:bodyPr/>
                    <a:lstStyle/>
                    <a:p>
                      <a:pPr marL="0" marR="0" algn="l">
                        <a:lnSpc>
                          <a:spcPct val="300000"/>
                        </a:lnSpc>
                        <a:spcBef>
                          <a:spcPts val="600"/>
                        </a:spcBef>
                        <a:spcAft>
                          <a:spcPts val="600"/>
                        </a:spcAft>
                      </a:pPr>
                      <a:r>
                        <a:rPr lang="en-US" sz="1100" dirty="0">
                          <a:effectLst/>
                        </a:rPr>
                        <a:t>Preparing for a Successful Semester Switch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3119043"/>
                  </a:ext>
                </a:extLst>
              </a:tr>
              <a:tr h="629088">
                <a:tc>
                  <a:txBody>
                    <a:bodyPr/>
                    <a:lstStyle/>
                    <a:p>
                      <a:pPr marL="0" marR="0" algn="l">
                        <a:lnSpc>
                          <a:spcPct val="300000"/>
                        </a:lnSpc>
                        <a:spcBef>
                          <a:spcPts val="600"/>
                        </a:spcBef>
                        <a:spcAft>
                          <a:spcPts val="600"/>
                        </a:spcAft>
                      </a:pPr>
                      <a:r>
                        <a:rPr lang="en-US" sz="1100" dirty="0">
                          <a:solidFill>
                            <a:schemeClr val="tx1"/>
                          </a:solidFill>
                          <a:effectLst/>
                        </a:rPr>
                        <a:t>10:00am Papago</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300000"/>
                        </a:lnSpc>
                        <a:spcBef>
                          <a:spcPts val="600"/>
                        </a:spcBef>
                        <a:spcAft>
                          <a:spcPts val="600"/>
                        </a:spcAft>
                      </a:pPr>
                      <a:r>
                        <a:rPr lang="en-US" sz="1100" dirty="0">
                          <a:solidFill>
                            <a:schemeClr val="tx1"/>
                          </a:solidFill>
                          <a:effectLst/>
                        </a:rPr>
                        <a:t>Fast-Track Your Center Profile Setup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8055439"/>
                  </a:ext>
                </a:extLst>
              </a:tr>
              <a:tr h="612559">
                <a:tc>
                  <a:txBody>
                    <a:bodyPr/>
                    <a:lstStyle/>
                    <a:p>
                      <a:pPr marL="0" marR="0" algn="l">
                        <a:lnSpc>
                          <a:spcPct val="300000"/>
                        </a:lnSpc>
                        <a:spcBef>
                          <a:spcPts val="600"/>
                        </a:spcBef>
                        <a:spcAft>
                          <a:spcPts val="600"/>
                        </a:spcAft>
                      </a:pPr>
                      <a:r>
                        <a:rPr lang="en-US" sz="1100" dirty="0">
                          <a:effectLst/>
                        </a:rPr>
                        <a:t>11:00am Papago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300000"/>
                        </a:lnSpc>
                        <a:spcBef>
                          <a:spcPts val="600"/>
                        </a:spcBef>
                        <a:spcAft>
                          <a:spcPts val="600"/>
                        </a:spcAft>
                      </a:pPr>
                      <a:r>
                        <a:rPr lang="en-US" sz="1100" dirty="0">
                          <a:effectLst/>
                        </a:rPr>
                        <a:t>Handling Sections and Reasons with Ease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7007321"/>
                  </a:ext>
                </a:extLst>
              </a:tr>
              <a:tr h="612559">
                <a:tc>
                  <a:txBody>
                    <a:bodyPr/>
                    <a:lstStyle/>
                    <a:p>
                      <a:pPr marL="0" marR="0" algn="l">
                        <a:lnSpc>
                          <a:spcPct val="300000"/>
                        </a:lnSpc>
                        <a:spcBef>
                          <a:spcPts val="600"/>
                        </a:spcBef>
                        <a:spcAft>
                          <a:spcPts val="600"/>
                        </a:spcAft>
                      </a:pPr>
                      <a:r>
                        <a:rPr lang="en-US" sz="1100" dirty="0">
                          <a:effectLst/>
                        </a:rPr>
                        <a:t>1:00pm Papago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300000"/>
                        </a:lnSpc>
                        <a:spcBef>
                          <a:spcPts val="600"/>
                        </a:spcBef>
                        <a:spcAft>
                          <a:spcPts val="600"/>
                        </a:spcAft>
                      </a:pPr>
                      <a:r>
                        <a:rPr lang="en-US" sz="1100" dirty="0">
                          <a:effectLst/>
                        </a:rPr>
                        <a:t>Consultant Profile Management and Setup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1238855"/>
                  </a:ext>
                </a:extLst>
              </a:tr>
            </a:tbl>
          </a:graphicData>
        </a:graphic>
      </p:graphicFrame>
    </p:spTree>
    <p:extLst>
      <p:ext uri="{BB962C8B-B14F-4D97-AF65-F5344CB8AC3E}">
        <p14:creationId xmlns:p14="http://schemas.microsoft.com/office/powerpoint/2010/main" val="1863122336"/>
      </p:ext>
    </p:extLst>
  </p:cSld>
  <p:clrMapOvr>
    <a:masterClrMapping/>
  </p:clrMapOvr>
</p:sld>
</file>

<file path=ppt/theme/theme1.xml><?xml version="1.0" encoding="utf-8"?>
<a:theme xmlns:a="http://schemas.openxmlformats.org/drawingml/2006/main" name="2016 RSC Confer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2017 RSC Conference - Copy</Template>
  <TotalTime>1211</TotalTime>
  <Words>443</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Marker Felt</vt:lpstr>
      <vt:lpstr>Times New Roman</vt:lpstr>
      <vt:lpstr>Wingdings</vt:lpstr>
      <vt:lpstr>2016 RSC Conference</vt:lpstr>
      <vt:lpstr>Handling  Sections and Reasons  with ease</vt:lpstr>
      <vt:lpstr>Overview</vt:lpstr>
      <vt:lpstr>Creating and Activating Sections</vt:lpstr>
      <vt:lpstr>Activate Sections and Consultant Specialties</vt:lpstr>
      <vt:lpstr>Work Sections</vt:lpstr>
      <vt:lpstr>Creating and Activating Reason</vt:lpstr>
      <vt:lpstr>Reason Options</vt:lpstr>
      <vt:lpstr>New Systems and New Semesters Focus Path</vt:lpstr>
    </vt:vector>
  </TitlesOfParts>
  <Company>Redrock Software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a Successful Semester Switch</dc:title>
  <dc:creator>Iliana Visser</dc:creator>
  <cp:lastModifiedBy>Iliana Visser</cp:lastModifiedBy>
  <cp:revision>20</cp:revision>
  <dcterms:created xsi:type="dcterms:W3CDTF">2017-03-07T00:07:46Z</dcterms:created>
  <dcterms:modified xsi:type="dcterms:W3CDTF">2017-03-16T22:37:06Z</dcterms:modified>
</cp:coreProperties>
</file>