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8" r:id="rId2"/>
    <p:sldId id="257" r:id="rId3"/>
    <p:sldId id="261" r:id="rId4"/>
    <p:sldId id="263" r:id="rId5"/>
    <p:sldId id="265" r:id="rId6"/>
    <p:sldId id="267" r:id="rId7"/>
    <p:sldId id="268" r:id="rId8"/>
    <p:sldId id="269" r:id="rId9"/>
    <p:sldId id="270" r:id="rId10"/>
    <p:sldId id="271" r:id="rId11"/>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658C"/>
    <a:srgbClr val="6666FE"/>
    <a:srgbClr val="C19EDA"/>
    <a:srgbClr val="6325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19" autoAdjust="0"/>
  </p:normalViewPr>
  <p:slideViewPr>
    <p:cSldViewPr snapToGrid="0" snapToObjects="1">
      <p:cViewPr varScale="1">
        <p:scale>
          <a:sx n="101" d="100"/>
          <a:sy n="101"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5AA5322F-C323-419B-B25D-2ADF184EEBF5}" type="datetimeFigureOut">
              <a:rPr lang="en-US" smtClean="0"/>
              <a:t>3/23/2017</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C4303DC6-669A-4C00-8FF6-ABF076DCB7D2}" type="slidenum">
              <a:rPr lang="en-US" smtClean="0"/>
              <a:t>‹#›</a:t>
            </a:fld>
            <a:endParaRPr lang="en-US"/>
          </a:p>
        </p:txBody>
      </p:sp>
    </p:spTree>
    <p:extLst>
      <p:ext uri="{BB962C8B-B14F-4D97-AF65-F5344CB8AC3E}">
        <p14:creationId xmlns:p14="http://schemas.microsoft.com/office/powerpoint/2010/main" val="1765862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B625D580-FD9B-3A47-9405-D2943E6360AB}" type="datetimeFigureOut">
              <a:rPr lang="en-US" smtClean="0"/>
              <a:t>3/23/2017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8529FE84-9FD9-7C41-88FE-E993B63317B0}" type="slidenum">
              <a:rPr lang="en-US" smtClean="0"/>
              <a:t>‹#›</a:t>
            </a:fld>
            <a:endParaRPr lang="en-US"/>
          </a:p>
        </p:txBody>
      </p:sp>
    </p:spTree>
    <p:extLst>
      <p:ext uri="{BB962C8B-B14F-4D97-AF65-F5344CB8AC3E}">
        <p14:creationId xmlns:p14="http://schemas.microsoft.com/office/powerpoint/2010/main" val="95356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9FE84-9FD9-7C41-88FE-E993B63317B0}" type="slidenum">
              <a:rPr lang="en-US" smtClean="0"/>
              <a:t>5</a:t>
            </a:fld>
            <a:endParaRPr lang="en-US"/>
          </a:p>
        </p:txBody>
      </p:sp>
    </p:spTree>
    <p:extLst>
      <p:ext uri="{BB962C8B-B14F-4D97-AF65-F5344CB8AC3E}">
        <p14:creationId xmlns:p14="http://schemas.microsoft.com/office/powerpoint/2010/main" val="368539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2710" y="1375010"/>
            <a:ext cx="7323667"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12733" y="346672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004775198"/>
      </p:ext>
    </p:extLst>
  </p:cSld>
  <p:clrMapOvr>
    <a:masterClrMapping/>
  </p:clrMapOvr>
  <p:transition spd="slow">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404" y="1220611"/>
            <a:ext cx="7391400" cy="1051278"/>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47404" y="2328333"/>
            <a:ext cx="7391400" cy="3797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1617390"/>
      </p:ext>
    </p:extLst>
  </p:cSld>
  <p:clrMapOvr>
    <a:masterClrMapping/>
  </p:clrMapOvr>
  <p:transition spd="slow">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144" y="1292509"/>
            <a:ext cx="1969655" cy="48336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3934" y="1292509"/>
            <a:ext cx="5763065" cy="48336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4673730"/>
      </p:ext>
    </p:extLst>
  </p:cSld>
  <p:clrMapOvr>
    <a:masterClrMapping/>
  </p:clrMapOvr>
  <p:transition spd="slow">
    <p:cover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92388" y="1205975"/>
            <a:ext cx="7557912" cy="1143000"/>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5150556" y="2504722"/>
            <a:ext cx="3599744" cy="3621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3"/>
          <p:cNvSpPr>
            <a:spLocks noGrp="1"/>
          </p:cNvSpPr>
          <p:nvPr>
            <p:ph sz="half" idx="13"/>
          </p:nvPr>
        </p:nvSpPr>
        <p:spPr>
          <a:xfrm>
            <a:off x="1192388" y="2518833"/>
            <a:ext cx="3599744" cy="3621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4630245"/>
      </p:ext>
    </p:extLst>
  </p:cSld>
  <p:clrMapOvr>
    <a:masterClrMapping/>
  </p:clrMapOvr>
  <p:transition spd="slow">
    <p:cover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3066" y="1206499"/>
            <a:ext cx="7433733" cy="1012507"/>
          </a:xfrm>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p:nvPr>
        </p:nvSpPr>
        <p:spPr>
          <a:xfrm>
            <a:off x="5058833" y="2300111"/>
            <a:ext cx="3627967" cy="543276"/>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58833" y="2850443"/>
            <a:ext cx="3627967" cy="32757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5"/>
          <p:cNvSpPr>
            <a:spLocks noGrp="1"/>
          </p:cNvSpPr>
          <p:nvPr>
            <p:ph sz="quarter" idx="13"/>
          </p:nvPr>
        </p:nvSpPr>
        <p:spPr>
          <a:xfrm>
            <a:off x="1253067" y="2850443"/>
            <a:ext cx="3627967" cy="3275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p:cNvSpPr>
            <a:spLocks noGrp="1"/>
          </p:cNvSpPr>
          <p:nvPr>
            <p:ph type="body" sz="quarter" idx="14"/>
          </p:nvPr>
        </p:nvSpPr>
        <p:spPr>
          <a:xfrm>
            <a:off x="1253067" y="2297290"/>
            <a:ext cx="3627967" cy="543276"/>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232883079"/>
      </p:ext>
    </p:extLst>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8009" y="1192388"/>
            <a:ext cx="7430912" cy="1058334"/>
          </a:xfrm>
        </p:spPr>
        <p:txBody>
          <a:bodyPr/>
          <a:lstStyle/>
          <a:p>
            <a:r>
              <a:rPr lang="en-US" smtClean="0"/>
              <a:t>Click to edit Master title style</a:t>
            </a:r>
            <a:endParaRPr lang="en-US"/>
          </a:p>
        </p:txBody>
      </p:sp>
      <p:sp>
        <p:nvSpPr>
          <p:cNvPr id="3" name="Content Placeholder 2"/>
          <p:cNvSpPr>
            <a:spLocks noGrp="1"/>
          </p:cNvSpPr>
          <p:nvPr>
            <p:ph idx="1"/>
          </p:nvPr>
        </p:nvSpPr>
        <p:spPr>
          <a:xfrm>
            <a:off x="1068009" y="2332822"/>
            <a:ext cx="7430911" cy="37837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6032863"/>
      </p:ext>
    </p:extLst>
  </p:cSld>
  <p:clrMapOvr>
    <a:masterClrMapping/>
  </p:clrMapOvr>
  <p:transition spd="slow">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4787" y="3384916"/>
            <a:ext cx="7224714"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64787" y="1884729"/>
            <a:ext cx="7224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93958996"/>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51905" y="1205975"/>
            <a:ext cx="7557912" cy="1143000"/>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4910073" y="2518833"/>
            <a:ext cx="3599744" cy="3621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3"/>
          <p:cNvSpPr>
            <a:spLocks noGrp="1"/>
          </p:cNvSpPr>
          <p:nvPr>
            <p:ph sz="half" idx="13"/>
          </p:nvPr>
        </p:nvSpPr>
        <p:spPr>
          <a:xfrm>
            <a:off x="951905" y="2518833"/>
            <a:ext cx="3599744" cy="3621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9597035"/>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7613" y="1206499"/>
            <a:ext cx="7433733" cy="1012507"/>
          </a:xfrm>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p:nvPr>
        </p:nvSpPr>
        <p:spPr>
          <a:xfrm>
            <a:off x="4833379" y="2297290"/>
            <a:ext cx="3627967" cy="543276"/>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33379" y="2850444"/>
            <a:ext cx="3627967" cy="32757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5"/>
          <p:cNvSpPr>
            <a:spLocks noGrp="1"/>
          </p:cNvSpPr>
          <p:nvPr>
            <p:ph sz="quarter" idx="13"/>
          </p:nvPr>
        </p:nvSpPr>
        <p:spPr>
          <a:xfrm>
            <a:off x="1027613" y="2850443"/>
            <a:ext cx="3627967" cy="3275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p:cNvSpPr>
            <a:spLocks noGrp="1"/>
          </p:cNvSpPr>
          <p:nvPr>
            <p:ph type="body" sz="quarter" idx="14"/>
          </p:nvPr>
        </p:nvSpPr>
        <p:spPr>
          <a:xfrm>
            <a:off x="1027613" y="2297290"/>
            <a:ext cx="3627967" cy="543276"/>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057817349"/>
      </p:ext>
    </p:extLst>
  </p:cSld>
  <p:clrMapOvr>
    <a:masterClrMapping/>
  </p:clrMapOvr>
  <p:transition spd="slow">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0991" y="1433705"/>
            <a:ext cx="7360356"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15720360"/>
      </p:ext>
    </p:extLst>
  </p:cSld>
  <p:clrMapOvr>
    <a:masterClrMapping/>
  </p:clrMapOvr>
  <p:transition spd="slow">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649042"/>
      </p:ext>
    </p:extLst>
  </p:cSld>
  <p:clrMapOvr>
    <a:masterClrMapping/>
  </p:clrMapOvr>
  <p:transition spd="slow">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0991" y="1220610"/>
            <a:ext cx="2921005" cy="740833"/>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021996" y="1220611"/>
            <a:ext cx="4432300" cy="4905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03631" y="1968500"/>
            <a:ext cx="2918365"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2339277"/>
      </p:ext>
    </p:extLst>
  </p:cSld>
  <p:clrMapOvr>
    <a:masterClrMapping/>
  </p:clrMapOvr>
  <p:transition spd="slow">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596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55967" y="1234721"/>
            <a:ext cx="5486400" cy="34928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559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7058714"/>
      </p:ext>
    </p:extLst>
  </p:cSld>
  <p:clrMapOvr>
    <a:masterClrMapping/>
  </p:clrMapOvr>
  <p:transition spd="slow">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3" name="Picture 32" descr="RR_Circle.gif"/>
          <p:cNvPicPr>
            <a:picLocks noChangeAspect="1"/>
          </p:cNvPicPr>
          <p:nvPr/>
        </p:nvPicPr>
        <p:blipFill rotWithShape="1">
          <a:blip r:embed="rId15">
            <a:alphaModFix amt="54000"/>
            <a:extLst>
              <a:ext uri="{28A0092B-C50C-407E-A947-70E740481C1C}">
                <a14:useLocalDpi xmlns:a14="http://schemas.microsoft.com/office/drawing/2010/main" val="0"/>
              </a:ext>
            </a:extLst>
          </a:blip>
          <a:srcRect l="15009" b="42478"/>
          <a:stretch/>
        </p:blipFill>
        <p:spPr>
          <a:xfrm>
            <a:off x="-22719" y="5333395"/>
            <a:ext cx="2314825" cy="1569283"/>
          </a:xfrm>
          <a:prstGeom prst="rect">
            <a:avLst/>
          </a:prstGeom>
          <a:solidFill>
            <a:schemeClr val="bg1"/>
          </a:solidFill>
          <a:ln>
            <a:noFill/>
          </a:ln>
        </p:spPr>
      </p:pic>
      <p:sp>
        <p:nvSpPr>
          <p:cNvPr id="35" name="Oval 34"/>
          <p:cNvSpPr/>
          <p:nvPr/>
        </p:nvSpPr>
        <p:spPr>
          <a:xfrm>
            <a:off x="-444247" y="5325879"/>
            <a:ext cx="2743868" cy="2806519"/>
          </a:xfrm>
          <a:prstGeom prst="ellipse">
            <a:avLst/>
          </a:prstGeom>
          <a:gradFill flip="none" rotWithShape="1">
            <a:gsLst>
              <a:gs pos="40000">
                <a:schemeClr val="bg1">
                  <a:alpha val="0"/>
                </a:schemeClr>
              </a:gs>
              <a:gs pos="90000">
                <a:schemeClr val="bg1">
                  <a:alpha val="80000"/>
                </a:schemeClr>
              </a:gs>
            </a:gsLst>
            <a:lin ang="189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ttcap-orig.jpg"/>
          <p:cNvPicPr>
            <a:picLocks noChangeAspect="1"/>
          </p:cNvPicPr>
          <p:nvPr/>
        </p:nvPicPr>
        <p:blipFill rotWithShape="1">
          <a:blip r:embed="rId16">
            <a:alphaModFix amt="35000"/>
            <a:extLst>
              <a:ext uri="{28A0092B-C50C-407E-A947-70E740481C1C}">
                <a14:useLocalDpi xmlns:a14="http://schemas.microsoft.com/office/drawing/2010/main" val="0"/>
              </a:ext>
            </a:extLst>
          </a:blip>
          <a:srcRect t="63130" b="27269"/>
          <a:stretch/>
        </p:blipFill>
        <p:spPr>
          <a:xfrm>
            <a:off x="8524" y="5498"/>
            <a:ext cx="9144000" cy="1119568"/>
          </a:xfrm>
          <a:prstGeom prst="rect">
            <a:avLst/>
          </a:prstGeom>
          <a:ln>
            <a:noFill/>
          </a:ln>
        </p:spPr>
      </p:pic>
      <p:sp>
        <p:nvSpPr>
          <p:cNvPr id="2" name="Title Placeholder 1"/>
          <p:cNvSpPr>
            <a:spLocks noGrp="1"/>
          </p:cNvSpPr>
          <p:nvPr>
            <p:ph type="title"/>
          </p:nvPr>
        </p:nvSpPr>
        <p:spPr>
          <a:xfrm>
            <a:off x="1115040" y="1220611"/>
            <a:ext cx="7391400" cy="105127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5040" y="2328333"/>
            <a:ext cx="7391400" cy="37978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p:nvSpPr>
        <p:spPr>
          <a:xfrm rot="5400000">
            <a:off x="4388735" y="-4388735"/>
            <a:ext cx="375051" cy="9152524"/>
          </a:xfrm>
          <a:prstGeom prst="rect">
            <a:avLst/>
          </a:prstGeom>
          <a:solidFill>
            <a:schemeClr val="tx1"/>
          </a:solidFill>
          <a:ln>
            <a:noFill/>
          </a:ln>
          <a:effectLst>
            <a:outerShdw blurRad="40005" dist="381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3200" b="1" dirty="0">
              <a:solidFill>
                <a:srgbClr val="C0504D">
                  <a:lumMod val="50000"/>
                </a:srgbClr>
              </a:solidFill>
            </a:endParaRPr>
          </a:p>
        </p:txBody>
      </p:sp>
      <p:pic>
        <p:nvPicPr>
          <p:cNvPr id="8" name="Picture 7" descr="TracSystemsByRedrock_Trans.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5052" y="-37036"/>
            <a:ext cx="6154246" cy="507946"/>
          </a:xfrm>
          <a:prstGeom prst="rect">
            <a:avLst/>
          </a:prstGeom>
        </p:spPr>
      </p:pic>
      <p:sp>
        <p:nvSpPr>
          <p:cNvPr id="15" name="Rectangle 14"/>
          <p:cNvSpPr/>
          <p:nvPr/>
        </p:nvSpPr>
        <p:spPr>
          <a:xfrm>
            <a:off x="0" y="0"/>
            <a:ext cx="375051" cy="6126163"/>
          </a:xfrm>
          <a:prstGeom prst="rect">
            <a:avLst/>
          </a:prstGeom>
          <a:solidFill>
            <a:schemeClr val="tx1"/>
          </a:solidFill>
          <a:ln>
            <a:noFill/>
          </a:ln>
          <a:effectLst>
            <a:outerShdw blurRad="40005" dist="381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r>
              <a:rPr lang="en-US" sz="2400" dirty="0" smtClean="0">
                <a:solidFill>
                  <a:srgbClr val="C19EDA"/>
                </a:solidFill>
              </a:rPr>
              <a:t>   2017 Annual Redrock Conference</a:t>
            </a:r>
            <a:endParaRPr lang="en-US" sz="2400" dirty="0">
              <a:solidFill>
                <a:srgbClr val="C19EDA"/>
              </a:solidFill>
            </a:endParaRPr>
          </a:p>
        </p:txBody>
      </p:sp>
      <p:sp>
        <p:nvSpPr>
          <p:cNvPr id="23" name="TextBox 22"/>
          <p:cNvSpPr txBox="1"/>
          <p:nvPr/>
        </p:nvSpPr>
        <p:spPr>
          <a:xfrm>
            <a:off x="579392" y="662787"/>
            <a:ext cx="1244488" cy="400110"/>
          </a:xfrm>
          <a:prstGeom prst="rect">
            <a:avLst/>
          </a:prstGeom>
          <a:noFill/>
        </p:spPr>
        <p:txBody>
          <a:bodyPr wrap="square" rtlCol="0">
            <a:spAutoFit/>
          </a:bodyPr>
          <a:lstStyle/>
          <a:p>
            <a:r>
              <a:rPr lang="en-US" sz="2000" dirty="0" smtClean="0">
                <a:solidFill>
                  <a:prstClr val="black"/>
                </a:solidFill>
                <a:latin typeface="Marker Felt"/>
                <a:cs typeface="Marker Felt"/>
              </a:rPr>
              <a:t>Record</a:t>
            </a:r>
            <a:endParaRPr lang="en-US" sz="2000" dirty="0">
              <a:solidFill>
                <a:prstClr val="black"/>
              </a:solidFill>
              <a:latin typeface="Marker Felt"/>
              <a:cs typeface="Marker Felt"/>
            </a:endParaRPr>
          </a:p>
        </p:txBody>
      </p:sp>
      <p:sp>
        <p:nvSpPr>
          <p:cNvPr id="24" name="TextBox 23"/>
          <p:cNvSpPr txBox="1"/>
          <p:nvPr/>
        </p:nvSpPr>
        <p:spPr>
          <a:xfrm>
            <a:off x="2615802" y="383013"/>
            <a:ext cx="1244488" cy="400110"/>
          </a:xfrm>
          <a:prstGeom prst="rect">
            <a:avLst/>
          </a:prstGeom>
          <a:noFill/>
        </p:spPr>
        <p:txBody>
          <a:bodyPr wrap="square" rtlCol="0">
            <a:spAutoFit/>
          </a:bodyPr>
          <a:lstStyle/>
          <a:p>
            <a:r>
              <a:rPr lang="en-US" sz="2000" dirty="0" smtClean="0">
                <a:solidFill>
                  <a:prstClr val="black"/>
                </a:solidFill>
                <a:latin typeface="Marker Felt"/>
                <a:cs typeface="Marker Felt"/>
              </a:rPr>
              <a:t>Connect</a:t>
            </a:r>
            <a:endParaRPr lang="en-US" sz="2000" dirty="0">
              <a:solidFill>
                <a:prstClr val="black"/>
              </a:solidFill>
              <a:latin typeface="Marker Felt"/>
              <a:cs typeface="Marker Felt"/>
            </a:endParaRPr>
          </a:p>
        </p:txBody>
      </p:sp>
      <p:sp>
        <p:nvSpPr>
          <p:cNvPr id="25" name="TextBox 24"/>
          <p:cNvSpPr txBox="1"/>
          <p:nvPr/>
        </p:nvSpPr>
        <p:spPr>
          <a:xfrm>
            <a:off x="4627437" y="707431"/>
            <a:ext cx="1244488" cy="400110"/>
          </a:xfrm>
          <a:prstGeom prst="rect">
            <a:avLst/>
          </a:prstGeom>
          <a:noFill/>
        </p:spPr>
        <p:txBody>
          <a:bodyPr wrap="square" rtlCol="0">
            <a:spAutoFit/>
          </a:bodyPr>
          <a:lstStyle/>
          <a:p>
            <a:r>
              <a:rPr lang="en-US" sz="2000" dirty="0" smtClean="0">
                <a:solidFill>
                  <a:prstClr val="black"/>
                </a:solidFill>
                <a:latin typeface="Marker Felt"/>
                <a:cs typeface="Marker Felt"/>
              </a:rPr>
              <a:t>Report</a:t>
            </a:r>
            <a:endParaRPr lang="en-US" sz="2000" dirty="0">
              <a:solidFill>
                <a:prstClr val="black"/>
              </a:solidFill>
              <a:latin typeface="Marker Felt"/>
              <a:cs typeface="Marker Felt"/>
            </a:endParaRPr>
          </a:p>
        </p:txBody>
      </p:sp>
      <p:sp>
        <p:nvSpPr>
          <p:cNvPr id="26" name="TextBox 25"/>
          <p:cNvSpPr txBox="1"/>
          <p:nvPr/>
        </p:nvSpPr>
        <p:spPr>
          <a:xfrm>
            <a:off x="7133465" y="417105"/>
            <a:ext cx="1244488" cy="400110"/>
          </a:xfrm>
          <a:prstGeom prst="rect">
            <a:avLst/>
          </a:prstGeom>
          <a:noFill/>
        </p:spPr>
        <p:txBody>
          <a:bodyPr wrap="square" rtlCol="0">
            <a:spAutoFit/>
          </a:bodyPr>
          <a:lstStyle/>
          <a:p>
            <a:r>
              <a:rPr lang="en-US" sz="2000" dirty="0" smtClean="0">
                <a:solidFill>
                  <a:prstClr val="black"/>
                </a:solidFill>
                <a:latin typeface="Marker Felt"/>
                <a:cs typeface="Marker Felt"/>
              </a:rPr>
              <a:t>Success</a:t>
            </a:r>
            <a:endParaRPr lang="en-US" sz="2000" dirty="0">
              <a:solidFill>
                <a:prstClr val="black"/>
              </a:solidFill>
              <a:latin typeface="Marker Felt"/>
              <a:cs typeface="Marker Felt"/>
            </a:endParaRPr>
          </a:p>
        </p:txBody>
      </p:sp>
      <p:sp>
        <p:nvSpPr>
          <p:cNvPr id="28" name="Freeform 27"/>
          <p:cNvSpPr/>
          <p:nvPr/>
        </p:nvSpPr>
        <p:spPr>
          <a:xfrm>
            <a:off x="920580" y="490087"/>
            <a:ext cx="6520774" cy="473522"/>
          </a:xfrm>
          <a:custGeom>
            <a:avLst/>
            <a:gdLst>
              <a:gd name="connsiteX0" fmla="*/ 0 w 6520774"/>
              <a:gd name="connsiteY0" fmla="*/ 115062 h 473522"/>
              <a:gd name="connsiteX1" fmla="*/ 886484 w 6520774"/>
              <a:gd name="connsiteY1" fmla="*/ 21307 h 473522"/>
              <a:gd name="connsiteX2" fmla="*/ 2318497 w 6520774"/>
              <a:gd name="connsiteY2" fmla="*/ 473037 h 473522"/>
              <a:gd name="connsiteX3" fmla="*/ 4099990 w 6520774"/>
              <a:gd name="connsiteY3" fmla="*/ 115062 h 473522"/>
              <a:gd name="connsiteX4" fmla="*/ 5600194 w 6520774"/>
              <a:gd name="connsiteY4" fmla="*/ 430421 h 473522"/>
              <a:gd name="connsiteX5" fmla="*/ 6520774 w 6520774"/>
              <a:gd name="connsiteY5" fmla="*/ 362236 h 47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0774" h="473522">
                <a:moveTo>
                  <a:pt x="0" y="115062"/>
                </a:moveTo>
                <a:cubicBezTo>
                  <a:pt x="250034" y="38353"/>
                  <a:pt x="500068" y="-38355"/>
                  <a:pt x="886484" y="21307"/>
                </a:cubicBezTo>
                <a:cubicBezTo>
                  <a:pt x="1272900" y="80969"/>
                  <a:pt x="1782913" y="457411"/>
                  <a:pt x="2318497" y="473037"/>
                </a:cubicBezTo>
                <a:cubicBezTo>
                  <a:pt x="2854081" y="488663"/>
                  <a:pt x="3553041" y="122165"/>
                  <a:pt x="4099990" y="115062"/>
                </a:cubicBezTo>
                <a:cubicBezTo>
                  <a:pt x="4646939" y="107959"/>
                  <a:pt x="5196730" y="389225"/>
                  <a:pt x="5600194" y="430421"/>
                </a:cubicBezTo>
                <a:cubicBezTo>
                  <a:pt x="6003658" y="471617"/>
                  <a:pt x="6367344" y="382123"/>
                  <a:pt x="6520774" y="362236"/>
                </a:cubicBezTo>
              </a:path>
            </a:pathLst>
          </a:custGeom>
          <a:noFill/>
          <a:ln cap="flat">
            <a:solidFill>
              <a:srgbClr val="6666FE"/>
            </a:solidFill>
            <a:prstDash val="dash"/>
            <a:headEnd type="oval" w="lg" len="lg"/>
            <a:tailEnd type="oval"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9" name="Oval 28"/>
          <p:cNvSpPr>
            <a:spLocks noChangeAspect="1"/>
          </p:cNvSpPr>
          <p:nvPr/>
        </p:nvSpPr>
        <p:spPr>
          <a:xfrm>
            <a:off x="2685026" y="808692"/>
            <a:ext cx="82968" cy="82968"/>
          </a:xfrm>
          <a:prstGeom prst="ellipse">
            <a:avLst/>
          </a:prstGeom>
          <a:noFill/>
          <a:ln w="38100" cmpd="sng">
            <a:solidFill>
              <a:srgbClr val="6666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a:spLocks noChangeAspect="1"/>
          </p:cNvSpPr>
          <p:nvPr/>
        </p:nvSpPr>
        <p:spPr>
          <a:xfrm flipH="1">
            <a:off x="5341203" y="605730"/>
            <a:ext cx="75948" cy="75948"/>
          </a:xfrm>
          <a:prstGeom prst="ellipse">
            <a:avLst/>
          </a:prstGeom>
          <a:noFill/>
          <a:ln w="38100" cmpd="sng">
            <a:solidFill>
              <a:srgbClr val="6666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1" name="Picture 30" descr="TT_Black_Transparent.gi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21273" y="358007"/>
            <a:ext cx="811717" cy="811717"/>
          </a:xfrm>
          <a:prstGeom prst="rect">
            <a:avLst/>
          </a:prstGeom>
        </p:spPr>
      </p:pic>
      <p:sp>
        <p:nvSpPr>
          <p:cNvPr id="32" name="TextBox 31"/>
          <p:cNvSpPr txBox="1"/>
          <p:nvPr/>
        </p:nvSpPr>
        <p:spPr>
          <a:xfrm>
            <a:off x="2607104" y="6396335"/>
            <a:ext cx="4644171" cy="461665"/>
          </a:xfrm>
          <a:prstGeom prst="rect">
            <a:avLst/>
          </a:prstGeom>
          <a:noFill/>
        </p:spPr>
        <p:txBody>
          <a:bodyPr wrap="square" rtlCol="0">
            <a:spAutoFit/>
          </a:bodyPr>
          <a:lstStyle/>
          <a:p>
            <a:pPr algn="ctr"/>
            <a:r>
              <a:rPr lang="en-US" sz="2400" dirty="0" smtClean="0">
                <a:solidFill>
                  <a:srgbClr val="C19EDA"/>
                </a:solidFill>
              </a:rPr>
              <a:t>Success Strategies for Your Campus</a:t>
            </a:r>
            <a:endParaRPr lang="en-US" sz="2400" dirty="0">
              <a:solidFill>
                <a:srgbClr val="C19EDA"/>
              </a:solidFill>
            </a:endParaRPr>
          </a:p>
        </p:txBody>
      </p:sp>
    </p:spTree>
    <p:extLst>
      <p:ext uri="{BB962C8B-B14F-4D97-AF65-F5344CB8AC3E}">
        <p14:creationId xmlns:p14="http://schemas.microsoft.com/office/powerpoint/2010/main" val="880909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2" r:id="rId12"/>
    <p:sldLayoutId id="2147483653" r:id="rId13"/>
  </p:sldLayoutIdLst>
  <p:transition spd="slow">
    <p:cover dir="ld"/>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redrock.com/downloads/winserv.ex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kjohnson@go-redrock.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433015"/>
            <a:ext cx="7772400" cy="1644973"/>
          </a:xfrm>
        </p:spPr>
        <p:txBody>
          <a:bodyPr/>
          <a:lstStyle/>
          <a:p>
            <a:r>
              <a:rPr lang="en-US" dirty="0"/>
              <a:t>Geek Speak: The Tech Session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76" y="3159350"/>
            <a:ext cx="6810233" cy="878078"/>
          </a:xfrm>
          <a:prstGeom prst="rect">
            <a:avLst/>
          </a:prstGeom>
        </p:spPr>
      </p:pic>
      <p:sp>
        <p:nvSpPr>
          <p:cNvPr id="5" name="Title 1"/>
          <p:cNvSpPr txBox="1">
            <a:spLocks/>
          </p:cNvSpPr>
          <p:nvPr/>
        </p:nvSpPr>
        <p:spPr>
          <a:xfrm>
            <a:off x="750628" y="4271749"/>
            <a:ext cx="7772400" cy="13060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lumMod val="50000"/>
                  </a:schemeClr>
                </a:solidFill>
              </a:rPr>
              <a:t>Keegan Johnson and Jodie Huddle</a:t>
            </a:r>
            <a:endParaRPr lang="en-US" sz="2800" dirty="0">
              <a:solidFill>
                <a:schemeClr val="bg1">
                  <a:lumMod val="50000"/>
                </a:schemeClr>
              </a:solidFill>
            </a:endParaRPr>
          </a:p>
        </p:txBody>
      </p:sp>
    </p:spTree>
    <p:extLst>
      <p:ext uri="{BB962C8B-B14F-4D97-AF65-F5344CB8AC3E}">
        <p14:creationId xmlns:p14="http://schemas.microsoft.com/office/powerpoint/2010/main" val="566745210"/>
      </p:ext>
    </p:extLst>
  </p:cSld>
  <p:clrMapOvr>
    <a:masterClrMapping/>
  </p:clrMapOvr>
  <p:transition spd="slow">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a:t>
            </a:r>
            <a:endParaRPr lang="en-US" dirty="0"/>
          </a:p>
        </p:txBody>
      </p:sp>
      <p:sp>
        <p:nvSpPr>
          <p:cNvPr id="4" name="Content Placeholder 3"/>
          <p:cNvSpPr>
            <a:spLocks noGrp="1"/>
          </p:cNvSpPr>
          <p:nvPr>
            <p:ph sz="half" idx="13"/>
          </p:nvPr>
        </p:nvSpPr>
        <p:spPr/>
        <p:txBody>
          <a:bodyPr/>
          <a:lstStyle/>
          <a:p>
            <a:r>
              <a:rPr lang="en-US" dirty="0" smtClean="0"/>
              <a:t>Imports</a:t>
            </a:r>
          </a:p>
          <a:p>
            <a:r>
              <a:rPr lang="en-US" dirty="0" smtClean="0"/>
              <a:t>Prefs.ini</a:t>
            </a:r>
          </a:p>
          <a:p>
            <a:endParaRPr lang="en-US" dirty="0"/>
          </a:p>
        </p:txBody>
      </p:sp>
    </p:spTree>
    <p:extLst>
      <p:ext uri="{BB962C8B-B14F-4D97-AF65-F5344CB8AC3E}">
        <p14:creationId xmlns:p14="http://schemas.microsoft.com/office/powerpoint/2010/main" val="130573090"/>
      </p:ext>
    </p:extLst>
  </p:cSld>
  <p:clrMapOvr>
    <a:masterClrMapping/>
  </p:clrMapOvr>
  <p:transition spd="slow">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this session is all about…</a:t>
            </a:r>
          </a:p>
        </p:txBody>
      </p:sp>
      <p:sp>
        <p:nvSpPr>
          <p:cNvPr id="3" name="Content Placeholder 2"/>
          <p:cNvSpPr>
            <a:spLocks noGrp="1"/>
          </p:cNvSpPr>
          <p:nvPr>
            <p:ph sz="quarter" idx="4"/>
          </p:nvPr>
        </p:nvSpPr>
        <p:spPr>
          <a:xfrm>
            <a:off x="4833379" y="3853543"/>
            <a:ext cx="3396221" cy="2272620"/>
          </a:xfrm>
        </p:spPr>
        <p:txBody>
          <a:bodyPr>
            <a:normAutofit/>
          </a:bodyPr>
          <a:lstStyle/>
          <a:p>
            <a:r>
              <a:rPr lang="en-US" sz="3200" dirty="0" smtClean="0"/>
              <a:t>Authentication</a:t>
            </a:r>
          </a:p>
          <a:p>
            <a:r>
              <a:rPr lang="en-US" sz="3200" dirty="0" smtClean="0"/>
              <a:t>Encryption</a:t>
            </a:r>
            <a:endParaRPr lang="en-US" sz="3200" dirty="0"/>
          </a:p>
        </p:txBody>
      </p:sp>
      <p:sp>
        <p:nvSpPr>
          <p:cNvPr id="5" name="Content Placeholder 4"/>
          <p:cNvSpPr>
            <a:spLocks noGrp="1"/>
          </p:cNvSpPr>
          <p:nvPr>
            <p:ph sz="quarter" idx="13"/>
          </p:nvPr>
        </p:nvSpPr>
        <p:spPr>
          <a:xfrm>
            <a:off x="1578429" y="3853543"/>
            <a:ext cx="3077152" cy="2272619"/>
          </a:xfrm>
        </p:spPr>
        <p:txBody>
          <a:bodyPr>
            <a:normAutofit/>
          </a:bodyPr>
          <a:lstStyle/>
          <a:p>
            <a:r>
              <a:rPr lang="en-US" sz="3200" dirty="0"/>
              <a:t>Installation</a:t>
            </a:r>
          </a:p>
          <a:p>
            <a:r>
              <a:rPr lang="en-US" sz="3200" dirty="0"/>
              <a:t>Imports</a:t>
            </a:r>
          </a:p>
          <a:p>
            <a:r>
              <a:rPr lang="en-US" sz="3200" dirty="0" err="1" smtClean="0"/>
              <a:t>Mailserver</a:t>
            </a:r>
            <a:endParaRPr lang="en-US" sz="3200" dirty="0"/>
          </a:p>
        </p:txBody>
      </p:sp>
      <p:sp>
        <p:nvSpPr>
          <p:cNvPr id="6" name="Text Placeholder 5"/>
          <p:cNvSpPr>
            <a:spLocks noGrp="1"/>
          </p:cNvSpPr>
          <p:nvPr>
            <p:ph type="body" sz="quarter" idx="14"/>
          </p:nvPr>
        </p:nvSpPr>
        <p:spPr>
          <a:xfrm>
            <a:off x="1027613" y="2297289"/>
            <a:ext cx="7433733" cy="1001081"/>
          </a:xfrm>
        </p:spPr>
        <p:txBody>
          <a:bodyPr anchor="t">
            <a:noAutofit/>
          </a:bodyPr>
          <a:lstStyle/>
          <a:p>
            <a:pPr>
              <a:spcBef>
                <a:spcPts val="0"/>
              </a:spcBef>
            </a:pPr>
            <a:r>
              <a:rPr lang="en-US" sz="3200" b="0" dirty="0"/>
              <a:t>This session is dedicated to more technical aspects and setup of your </a:t>
            </a:r>
            <a:r>
              <a:rPr lang="en-US" sz="3200" b="0" dirty="0" err="1"/>
              <a:t>Trac</a:t>
            </a:r>
            <a:r>
              <a:rPr lang="en-US" sz="3200" b="0" dirty="0"/>
              <a:t> system</a:t>
            </a:r>
            <a:r>
              <a:rPr lang="en-US" sz="3200" b="0" dirty="0" smtClean="0"/>
              <a:t>.</a:t>
            </a:r>
            <a:endParaRPr lang="en-US" sz="3200" b="0" dirty="0"/>
          </a:p>
        </p:txBody>
      </p:sp>
    </p:spTree>
    <p:extLst>
      <p:ext uri="{BB962C8B-B14F-4D97-AF65-F5344CB8AC3E}">
        <p14:creationId xmlns:p14="http://schemas.microsoft.com/office/powerpoint/2010/main" val="2473097841"/>
      </p:ext>
    </p:extLst>
  </p:cSld>
  <p:clrMapOvr>
    <a:masterClrMapping/>
  </p:clrMapOvr>
  <p:transition spd="slow">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Installation</a:t>
            </a:r>
          </a:p>
        </p:txBody>
      </p:sp>
      <p:sp>
        <p:nvSpPr>
          <p:cNvPr id="4" name="Content Placeholder 3"/>
          <p:cNvSpPr>
            <a:spLocks noGrp="1"/>
          </p:cNvSpPr>
          <p:nvPr>
            <p:ph sz="half" idx="2"/>
          </p:nvPr>
        </p:nvSpPr>
        <p:spPr>
          <a:xfrm>
            <a:off x="6990459" y="2518833"/>
            <a:ext cx="1519357" cy="3621441"/>
          </a:xfrm>
        </p:spPr>
        <p:txBody>
          <a:bodyPr>
            <a:noAutofit/>
          </a:bodyPr>
          <a:lstStyle/>
          <a:p>
            <a:endParaRPr lang="en-US" sz="2000" dirty="0" smtClean="0"/>
          </a:p>
        </p:txBody>
      </p:sp>
      <p:sp>
        <p:nvSpPr>
          <p:cNvPr id="6" name="Content Placeholder 5"/>
          <p:cNvSpPr>
            <a:spLocks noGrp="1"/>
          </p:cNvSpPr>
          <p:nvPr>
            <p:ph sz="half" idx="13"/>
          </p:nvPr>
        </p:nvSpPr>
        <p:spPr>
          <a:xfrm>
            <a:off x="1354639" y="2518833"/>
            <a:ext cx="4957663" cy="3621441"/>
          </a:xfrm>
        </p:spPr>
        <p:txBody>
          <a:bodyPr>
            <a:normAutofit/>
          </a:bodyPr>
          <a:lstStyle/>
          <a:p>
            <a:r>
              <a:rPr lang="en-US" sz="2400" dirty="0"/>
              <a:t>Redrock Software provides a download link.</a:t>
            </a:r>
          </a:p>
          <a:p>
            <a:r>
              <a:rPr lang="en-US" sz="2400" dirty="0"/>
              <a:t>Once your </a:t>
            </a:r>
            <a:r>
              <a:rPr lang="en-US" sz="2400" dirty="0" err="1"/>
              <a:t>Trac</a:t>
            </a:r>
            <a:r>
              <a:rPr lang="en-US" sz="2400" dirty="0"/>
              <a:t> system is unpacked, </a:t>
            </a:r>
            <a:r>
              <a:rPr lang="en-US" sz="2400" dirty="0" smtClean="0"/>
              <a:t>it </a:t>
            </a:r>
            <a:r>
              <a:rPr lang="en-US" sz="2400" dirty="0"/>
              <a:t>will install into a single directory </a:t>
            </a:r>
            <a:r>
              <a:rPr lang="en-US" sz="2300" dirty="0"/>
              <a:t>(TutorTrac, AdvisorTrac, </a:t>
            </a:r>
            <a:r>
              <a:rPr lang="en-US" sz="2300" dirty="0" err="1"/>
              <a:t>FitnessTrac</a:t>
            </a:r>
            <a:r>
              <a:rPr lang="en-US" sz="2300" dirty="0"/>
              <a:t>).</a:t>
            </a:r>
          </a:p>
          <a:p>
            <a:r>
              <a:rPr lang="en-US" sz="2400" dirty="0"/>
              <a:t>The default location is C:\</a:t>
            </a:r>
            <a:r>
              <a:rPr lang="en-US" sz="2400" dirty="0" smtClean="0"/>
              <a:t>TutorTrac</a:t>
            </a:r>
          </a:p>
          <a:p>
            <a:r>
              <a:rPr lang="en-US" sz="2400" dirty="0" smtClean="0"/>
              <a:t>Review prefs.ini to verify static </a:t>
            </a:r>
            <a:r>
              <a:rPr lang="en-US" sz="2400" dirty="0"/>
              <a:t>IP </a:t>
            </a:r>
            <a:r>
              <a:rPr lang="en-US" sz="2400" dirty="0" smtClean="0"/>
              <a:t>address, ports and https settings.</a:t>
            </a:r>
            <a:endParaRPr lang="en-US" sz="2400" dirty="0"/>
          </a:p>
          <a:p>
            <a:endParaRPr lang="en-US" dirty="0"/>
          </a:p>
        </p:txBody>
      </p:sp>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7721" r="67841" b="6031"/>
          <a:stretch/>
        </p:blipFill>
        <p:spPr>
          <a:xfrm>
            <a:off x="6477193" y="2348975"/>
            <a:ext cx="1811709" cy="3937176"/>
          </a:xfrm>
          <a:prstGeom prst="rect">
            <a:avLst/>
          </a:prstGeom>
        </p:spPr>
      </p:pic>
    </p:spTree>
    <p:extLst>
      <p:ext uri="{BB962C8B-B14F-4D97-AF65-F5344CB8AC3E}">
        <p14:creationId xmlns:p14="http://schemas.microsoft.com/office/powerpoint/2010/main" val="3916959449"/>
      </p:ext>
    </p:extLst>
  </p:cSld>
  <p:clrMapOvr>
    <a:masterClrMapping/>
  </p:clrMapOvr>
  <p:transition spd="slow">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Installing as a Service</a:t>
            </a:r>
          </a:p>
        </p:txBody>
      </p:sp>
      <p:sp>
        <p:nvSpPr>
          <p:cNvPr id="4" name="Content Placeholder 3"/>
          <p:cNvSpPr>
            <a:spLocks noGrp="1"/>
          </p:cNvSpPr>
          <p:nvPr>
            <p:ph sz="half" idx="2"/>
          </p:nvPr>
        </p:nvSpPr>
        <p:spPr>
          <a:xfrm>
            <a:off x="960375" y="2248931"/>
            <a:ext cx="7549442" cy="815546"/>
          </a:xfrm>
        </p:spPr>
        <p:txBody>
          <a:bodyPr>
            <a:normAutofit fontScale="92500" lnSpcReduction="20000"/>
          </a:bodyPr>
          <a:lstStyle/>
          <a:p>
            <a:pPr marL="0" indent="0" algn="ctr">
              <a:buNone/>
            </a:pPr>
            <a:r>
              <a:rPr lang="en-US" dirty="0" smtClean="0"/>
              <a:t>To set up your </a:t>
            </a:r>
            <a:r>
              <a:rPr lang="en-US" dirty="0" err="1"/>
              <a:t>Trac</a:t>
            </a:r>
            <a:r>
              <a:rPr lang="en-US" dirty="0"/>
              <a:t> system </a:t>
            </a:r>
            <a:r>
              <a:rPr lang="en-US" dirty="0" smtClean="0"/>
              <a:t>as a service, </a:t>
            </a:r>
          </a:p>
          <a:p>
            <a:pPr marL="0" indent="0" algn="ctr">
              <a:buNone/>
            </a:pPr>
            <a:r>
              <a:rPr lang="en-US" dirty="0" smtClean="0"/>
              <a:t>we use a utility called </a:t>
            </a:r>
            <a:r>
              <a:rPr lang="en-US" dirty="0" err="1" smtClean="0">
                <a:hlinkClick r:id="rId2"/>
              </a:rPr>
              <a:t>Winserv</a:t>
            </a:r>
            <a:r>
              <a:rPr lang="en-US" dirty="0" smtClean="0"/>
              <a:t>.</a:t>
            </a:r>
            <a:endParaRPr lang="en-US" dirty="0"/>
          </a:p>
          <a:p>
            <a:pPr marL="0" indent="0" algn="ctr">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096" y="3559626"/>
            <a:ext cx="644683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280683"/>
      </p:ext>
    </p:extLst>
  </p:cSld>
  <p:clrMapOvr>
    <a:masterClrMapping/>
  </p:clrMapOvr>
  <p:transition spd="slow">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Students and Courses Import</a:t>
            </a:r>
            <a:endParaRPr lang="en-US" dirty="0"/>
          </a:p>
        </p:txBody>
      </p:sp>
      <p:sp>
        <p:nvSpPr>
          <p:cNvPr id="4" name="Content Placeholder 3"/>
          <p:cNvSpPr>
            <a:spLocks noGrp="1"/>
          </p:cNvSpPr>
          <p:nvPr>
            <p:ph sz="half" idx="2"/>
          </p:nvPr>
        </p:nvSpPr>
        <p:spPr>
          <a:xfrm>
            <a:off x="1448020" y="2341858"/>
            <a:ext cx="3241960" cy="1563310"/>
          </a:xfrm>
        </p:spPr>
        <p:txBody>
          <a:bodyPr>
            <a:noAutofit/>
          </a:bodyPr>
          <a:lstStyle/>
          <a:p>
            <a:r>
              <a:rPr lang="en-US" sz="1900" dirty="0" smtClean="0"/>
              <a:t>Please provide sample files with 5-10 lines and header rows with </a:t>
            </a:r>
            <a:r>
              <a:rPr lang="en-US" sz="1900" dirty="0"/>
              <a:t>the fields you would like to import</a:t>
            </a:r>
            <a:r>
              <a:rPr lang="en-US" sz="1900" dirty="0" smtClean="0"/>
              <a:t>.</a:t>
            </a:r>
          </a:p>
          <a:p>
            <a:r>
              <a:rPr lang="en-US" sz="1900" dirty="0" smtClean="0"/>
              <a:t>Set-up to create daily</a:t>
            </a:r>
            <a:endParaRPr lang="en-US" sz="19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2020"/>
          <a:stretch/>
        </p:blipFill>
        <p:spPr>
          <a:xfrm>
            <a:off x="1540730" y="4258675"/>
            <a:ext cx="6300234" cy="1543411"/>
          </a:xfrm>
          <a:prstGeom prst="rect">
            <a:avLst/>
          </a:prstGeom>
        </p:spPr>
      </p:pic>
      <p:sp>
        <p:nvSpPr>
          <p:cNvPr id="6" name="Content Placeholder 3"/>
          <p:cNvSpPr>
            <a:spLocks noGrp="1"/>
          </p:cNvSpPr>
          <p:nvPr>
            <p:ph sz="half" idx="2"/>
          </p:nvPr>
        </p:nvSpPr>
        <p:spPr>
          <a:xfrm>
            <a:off x="5034116" y="2341858"/>
            <a:ext cx="3155192" cy="1563310"/>
          </a:xfrm>
        </p:spPr>
        <p:txBody>
          <a:bodyPr>
            <a:normAutofit/>
          </a:bodyPr>
          <a:lstStyle/>
          <a:p>
            <a:r>
              <a:rPr lang="en-US" sz="1900" dirty="0" smtClean="0"/>
              <a:t>Verify ftp import </a:t>
            </a:r>
            <a:r>
              <a:rPr lang="en-US" sz="1900" smtClean="0"/>
              <a:t>file drops </a:t>
            </a:r>
            <a:r>
              <a:rPr lang="en-US" sz="1900" dirty="0" smtClean="0"/>
              <a:t>into </a:t>
            </a:r>
            <a:r>
              <a:rPr lang="en-US" sz="1900" dirty="0" err="1" smtClean="0"/>
              <a:t>Trac</a:t>
            </a:r>
            <a:r>
              <a:rPr lang="en-US" sz="1900" dirty="0" smtClean="0"/>
              <a:t>  system import folder</a:t>
            </a:r>
          </a:p>
          <a:p>
            <a:r>
              <a:rPr lang="en-US" sz="1900" dirty="0" smtClean="0"/>
              <a:t>Import </a:t>
            </a:r>
            <a:r>
              <a:rPr lang="en-US" sz="1900" dirty="0"/>
              <a:t>Script (by Redrock</a:t>
            </a:r>
            <a:r>
              <a:rPr lang="en-US" sz="1900" dirty="0" smtClean="0"/>
              <a:t>)</a:t>
            </a:r>
          </a:p>
          <a:p>
            <a:pPr marL="0" indent="0">
              <a:buNone/>
            </a:pPr>
            <a:endParaRPr lang="en-US" dirty="0"/>
          </a:p>
        </p:txBody>
      </p:sp>
    </p:spTree>
    <p:extLst>
      <p:ext uri="{BB962C8B-B14F-4D97-AF65-F5344CB8AC3E}">
        <p14:creationId xmlns:p14="http://schemas.microsoft.com/office/powerpoint/2010/main" val="2364891498"/>
      </p:ext>
    </p:extLst>
  </p:cSld>
  <p:clrMapOvr>
    <a:masterClrMapping/>
  </p:clrMapOvr>
  <p:transition spd="slow">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Mailserver</a:t>
            </a:r>
            <a:r>
              <a:rPr lang="en-US" dirty="0" smtClean="0"/>
              <a:t> and Email Tool</a:t>
            </a:r>
            <a:endParaRPr lang="en-US" dirty="0"/>
          </a:p>
        </p:txBody>
      </p:sp>
      <p:pic>
        <p:nvPicPr>
          <p:cNvPr id="6"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1319" y="2504722"/>
            <a:ext cx="4270762" cy="3130457"/>
          </a:xfrm>
        </p:spPr>
      </p:pic>
      <p:pic>
        <p:nvPicPr>
          <p:cNvPr id="5" name="Content Placeholder 4"/>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4739152" y="2504722"/>
            <a:ext cx="4404848" cy="3086688"/>
          </a:xfrm>
          <a:prstGeom prst="rect">
            <a:avLst/>
          </a:prstGeom>
        </p:spPr>
      </p:pic>
    </p:spTree>
    <p:extLst>
      <p:ext uri="{BB962C8B-B14F-4D97-AF65-F5344CB8AC3E}">
        <p14:creationId xmlns:p14="http://schemas.microsoft.com/office/powerpoint/2010/main" val="2041709054"/>
      </p:ext>
    </p:extLst>
  </p:cSld>
  <p:clrMapOvr>
    <a:masterClrMapping/>
  </p:clrMapOvr>
  <p:transition spd="slow">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a:t>
            </a:r>
            <a:endParaRPr lang="en-US" dirty="0"/>
          </a:p>
        </p:txBody>
      </p:sp>
      <p:sp>
        <p:nvSpPr>
          <p:cNvPr id="3" name="Content Placeholder 2"/>
          <p:cNvSpPr>
            <a:spLocks noGrp="1"/>
          </p:cNvSpPr>
          <p:nvPr>
            <p:ph sz="half" idx="2"/>
          </p:nvPr>
        </p:nvSpPr>
        <p:spPr>
          <a:xfrm>
            <a:off x="4811130" y="2504722"/>
            <a:ext cx="3599744" cy="3621441"/>
          </a:xfrm>
        </p:spPr>
        <p:txBody>
          <a:bodyPr/>
          <a:lstStyle/>
          <a:p>
            <a:pPr marL="0" indent="0">
              <a:buNone/>
            </a:pPr>
            <a:r>
              <a:rPr lang="en-US" dirty="0" smtClean="0"/>
              <a:t>LDAP Test Tool</a:t>
            </a:r>
            <a:endParaRPr lang="en-US" dirty="0"/>
          </a:p>
        </p:txBody>
      </p:sp>
      <p:sp>
        <p:nvSpPr>
          <p:cNvPr id="4" name="Content Placeholder 3"/>
          <p:cNvSpPr>
            <a:spLocks noGrp="1"/>
          </p:cNvSpPr>
          <p:nvPr>
            <p:ph sz="half" idx="13"/>
          </p:nvPr>
        </p:nvSpPr>
        <p:spPr/>
        <p:txBody>
          <a:bodyPr>
            <a:normAutofit lnSpcReduction="10000"/>
          </a:bodyPr>
          <a:lstStyle/>
          <a:p>
            <a:pPr marL="0" indent="0">
              <a:buNone/>
            </a:pPr>
            <a:r>
              <a:rPr lang="en-US" sz="2000" dirty="0"/>
              <a:t>Authentication is one of the key components in allowing students to book appointments online. It also allows your users and consultants to use their campus credentials to sign in to your </a:t>
            </a:r>
            <a:r>
              <a:rPr lang="en-US" sz="2000" dirty="0" err="1"/>
              <a:t>Trac</a:t>
            </a:r>
            <a:r>
              <a:rPr lang="en-US" sz="2000" dirty="0"/>
              <a:t> system. The most common authentication types are:</a:t>
            </a:r>
          </a:p>
          <a:p>
            <a:r>
              <a:rPr lang="en-US" sz="2000" dirty="0"/>
              <a:t>LDAP/Active Directory connection</a:t>
            </a:r>
          </a:p>
          <a:p>
            <a:r>
              <a:rPr lang="en-US" sz="2000" dirty="0"/>
              <a:t>CAS </a:t>
            </a:r>
            <a:r>
              <a:rPr lang="en-US" sz="2000" dirty="0" smtClean="0"/>
              <a:t>Authentication </a:t>
            </a:r>
          </a:p>
          <a:p>
            <a:r>
              <a:rPr lang="en-US" sz="2000" dirty="0" smtClean="0"/>
              <a:t>SAML Authentication</a:t>
            </a:r>
            <a:endParaRPr lang="en-US" sz="2000" dirty="0"/>
          </a:p>
          <a:p>
            <a:endParaRPr lang="en-US" sz="2000"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473" y="3140714"/>
            <a:ext cx="3841827" cy="2714175"/>
          </a:xfrm>
          <a:prstGeom prst="rect">
            <a:avLst/>
          </a:prstGeom>
        </p:spPr>
      </p:pic>
    </p:spTree>
    <p:extLst>
      <p:ext uri="{BB962C8B-B14F-4D97-AF65-F5344CB8AC3E}">
        <p14:creationId xmlns:p14="http://schemas.microsoft.com/office/powerpoint/2010/main" val="1555385011"/>
      </p:ext>
    </p:extLst>
  </p:cSld>
  <p:clrMapOvr>
    <a:masterClrMapping/>
  </p:clrMapOvr>
  <p:transition spd="slow">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Encryption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19795" y="4448026"/>
            <a:ext cx="5782007" cy="1854108"/>
          </a:xfrm>
        </p:spPr>
      </p:pic>
      <p:sp>
        <p:nvSpPr>
          <p:cNvPr id="4" name="Content Placeholder 3"/>
          <p:cNvSpPr>
            <a:spLocks noGrp="1"/>
          </p:cNvSpPr>
          <p:nvPr>
            <p:ph sz="half" idx="13"/>
          </p:nvPr>
        </p:nvSpPr>
        <p:spPr>
          <a:xfrm>
            <a:off x="1192388" y="2518833"/>
            <a:ext cx="6928030" cy="1929193"/>
          </a:xfrm>
        </p:spPr>
        <p:txBody>
          <a:bodyPr>
            <a:normAutofit fontScale="77500" lnSpcReduction="20000"/>
          </a:bodyPr>
          <a:lstStyle/>
          <a:p>
            <a:pPr marL="0" indent="0">
              <a:buNone/>
            </a:pPr>
            <a:r>
              <a:rPr lang="en-US" dirty="0"/>
              <a:t>Redrock utilizes </a:t>
            </a:r>
            <a:r>
              <a:rPr lang="en-US" dirty="0" err="1"/>
              <a:t>Stunnel</a:t>
            </a:r>
            <a:r>
              <a:rPr lang="en-US" dirty="0"/>
              <a:t>, a encryption tunneling application, to implement Apache/.x509 compatible certificates.</a:t>
            </a:r>
          </a:p>
          <a:p>
            <a:pPr marL="0" indent="0">
              <a:buNone/>
            </a:pPr>
            <a:endParaRPr lang="en-US" dirty="0"/>
          </a:p>
          <a:p>
            <a:pPr marL="0" indent="0">
              <a:buNone/>
            </a:pPr>
            <a:r>
              <a:rPr lang="en-US" dirty="0"/>
              <a:t>Redrock can provide CSRs and keys for you to purchase a certificate from your trusted CA.</a:t>
            </a:r>
          </a:p>
          <a:p>
            <a:endParaRPr lang="en-US" dirty="0"/>
          </a:p>
        </p:txBody>
      </p:sp>
    </p:spTree>
    <p:extLst>
      <p:ext uri="{BB962C8B-B14F-4D97-AF65-F5344CB8AC3E}">
        <p14:creationId xmlns:p14="http://schemas.microsoft.com/office/powerpoint/2010/main" val="1457656258"/>
      </p:ext>
    </p:extLst>
  </p:cSld>
  <p:clrMapOvr>
    <a:masterClrMapping/>
  </p:clrMapOvr>
  <p:transition spd="slow">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sz="half" idx="2"/>
          </p:nvPr>
        </p:nvSpPr>
        <p:spPr>
          <a:xfrm>
            <a:off x="1192388" y="2518833"/>
            <a:ext cx="6709666" cy="3718193"/>
          </a:xfrm>
        </p:spPr>
        <p:txBody>
          <a:bodyPr>
            <a:normAutofit/>
          </a:bodyPr>
          <a:lstStyle/>
          <a:p>
            <a:pPr marL="0" indent="0">
              <a:buNone/>
            </a:pPr>
            <a:r>
              <a:rPr lang="en-US" sz="2400" dirty="0" smtClean="0"/>
              <a:t>What technical questions do you have?</a:t>
            </a:r>
          </a:p>
          <a:p>
            <a:pPr marL="0" indent="0">
              <a:buNone/>
            </a:pPr>
            <a:r>
              <a:rPr lang="en-US" sz="2400" dirty="0" smtClean="0"/>
              <a:t>How can I help you?</a:t>
            </a:r>
            <a:endParaRPr lang="en-US" sz="2400" dirty="0"/>
          </a:p>
          <a:p>
            <a:pPr marL="0" indent="0">
              <a:buNone/>
            </a:pPr>
            <a:r>
              <a:rPr lang="en-US" sz="2400" dirty="0" smtClean="0">
                <a:hlinkClick r:id="rId2"/>
              </a:rPr>
              <a:t>kjohnson@go-redrock.com</a:t>
            </a:r>
            <a:endParaRPr lang="en-US" sz="2400" dirty="0" smtClean="0"/>
          </a:p>
          <a:p>
            <a:pPr marL="0" indent="0">
              <a:buNone/>
            </a:pPr>
            <a:r>
              <a:rPr lang="en-US" sz="2400" dirty="0" smtClean="0"/>
              <a:t>877-303-7575 </a:t>
            </a:r>
            <a:r>
              <a:rPr lang="en-US" sz="2400" dirty="0" err="1" smtClean="0"/>
              <a:t>ext</a:t>
            </a:r>
            <a:r>
              <a:rPr lang="en-US" sz="2400" dirty="0" smtClean="0"/>
              <a:t> 203</a:t>
            </a:r>
          </a:p>
          <a:p>
            <a:pPr marL="0" indent="0">
              <a:buNone/>
            </a:pPr>
            <a:endParaRPr lang="en-US" sz="2400" dirty="0" smtClean="0"/>
          </a:p>
          <a:p>
            <a:r>
              <a:rPr lang="en-US" sz="2400" dirty="0" smtClean="0"/>
              <a:t>Be sure to join us for </a:t>
            </a:r>
            <a:r>
              <a:rPr lang="en-US" sz="2400" dirty="0" err="1" smtClean="0"/>
              <a:t>CrossPIT</a:t>
            </a:r>
            <a:r>
              <a:rPr lang="en-US" sz="2400" dirty="0" smtClean="0"/>
              <a:t>/Hula and Dinner later tonight.</a:t>
            </a:r>
            <a:endParaRPr lang="en-US" sz="2400" dirty="0"/>
          </a:p>
          <a:p>
            <a:pPr marL="0" indent="0">
              <a:buNone/>
            </a:pPr>
            <a:endParaRPr lang="en-US" sz="2400" dirty="0"/>
          </a:p>
        </p:txBody>
      </p:sp>
    </p:spTree>
    <p:extLst>
      <p:ext uri="{BB962C8B-B14F-4D97-AF65-F5344CB8AC3E}">
        <p14:creationId xmlns:p14="http://schemas.microsoft.com/office/powerpoint/2010/main" val="2709192245"/>
      </p:ext>
    </p:extLst>
  </p:cSld>
  <p:clrMapOvr>
    <a:masterClrMapping/>
  </p:clrMapOvr>
  <p:transition spd="slow">
    <p:cover dir="ld"/>
  </p:transition>
  <p:timing>
    <p:tnLst>
      <p:par>
        <p:cTn id="1" dur="indefinite" restart="never" nodeType="tmRoot"/>
      </p:par>
    </p:tnLst>
  </p:timing>
</p:sld>
</file>

<file path=ppt/theme/theme1.xml><?xml version="1.0" encoding="utf-8"?>
<a:theme xmlns:a="http://schemas.openxmlformats.org/drawingml/2006/main" name="2017 RSC Confer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1152</TotalTime>
  <Words>277</Words>
  <Application>Microsoft Office PowerPoint</Application>
  <PresentationFormat>On-screen Show (4:3)</PresentationFormat>
  <Paragraphs>44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2017 RSC Conference</vt:lpstr>
      <vt:lpstr>Geek Speak: The Tech Session</vt:lpstr>
      <vt:lpstr>What this session is all about…</vt:lpstr>
      <vt:lpstr>Installation</vt:lpstr>
      <vt:lpstr>Installing as a Service</vt:lpstr>
      <vt:lpstr>Students and Courses Import</vt:lpstr>
      <vt:lpstr>Mailserver and Email Tool</vt:lpstr>
      <vt:lpstr>Authentication</vt:lpstr>
      <vt:lpstr>Encryption</vt:lpstr>
      <vt:lpstr>Questions</vt:lpstr>
      <vt:lpstr>Handouts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Keegan Johnson</dc:creator>
  <cp:lastModifiedBy>Keegan Johnson</cp:lastModifiedBy>
  <cp:revision>51</cp:revision>
  <cp:lastPrinted>2017-03-23T15:10:25Z</cp:lastPrinted>
  <dcterms:created xsi:type="dcterms:W3CDTF">2016-03-31T22:23:51Z</dcterms:created>
  <dcterms:modified xsi:type="dcterms:W3CDTF">2017-03-23T21:57:21Z</dcterms:modified>
</cp:coreProperties>
</file>