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8" r:id="rId5"/>
    <p:sldId id="269" r:id="rId6"/>
    <p:sldId id="267" r:id="rId7"/>
    <p:sldId id="270" r:id="rId8"/>
    <p:sldId id="272" r:id="rId9"/>
    <p:sldId id="275" r:id="rId10"/>
    <p:sldId id="273" r:id="rId11"/>
    <p:sldId id="274" r:id="rId12"/>
    <p:sldId id="276" r:id="rId13"/>
    <p:sldId id="277" r:id="rId14"/>
    <p:sldId id="278" r:id="rId15"/>
    <p:sldId id="283" r:id="rId16"/>
    <p:sldId id="279" r:id="rId17"/>
    <p:sldId id="280" r:id="rId18"/>
    <p:sldId id="281" r:id="rId19"/>
    <p:sldId id="282" r:id="rId20"/>
    <p:sldId id="285" r:id="rId21"/>
    <p:sldId id="286" r:id="rId22"/>
    <p:sldId id="284" r:id="rId23"/>
    <p:sldId id="288" r:id="rId24"/>
    <p:sldId id="287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40" autoAdjust="0"/>
  </p:normalViewPr>
  <p:slideViewPr>
    <p:cSldViewPr>
      <p:cViewPr>
        <p:scale>
          <a:sx n="89" d="100"/>
          <a:sy n="89" d="100"/>
        </p:scale>
        <p:origin x="-10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ctrac01.mccc.ed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aasc@mccc.edu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.discoveryeducation.com/clipart/" TargetMode="Externa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447800"/>
            <a:ext cx="5723468" cy="2175225"/>
          </a:xfrm>
        </p:spPr>
        <p:txBody>
          <a:bodyPr>
            <a:noAutofit/>
          </a:bodyPr>
          <a:lstStyle/>
          <a:p>
            <a:r>
              <a:rPr lang="en-US" sz="3200" dirty="0"/>
              <a:t>The Hybrid </a:t>
            </a:r>
            <a:r>
              <a:rPr lang="en-US" sz="3200" dirty="0" smtClean="0"/>
              <a:t>System:</a:t>
            </a:r>
            <a:br>
              <a:rPr lang="en-US" sz="3200" dirty="0" smtClean="0"/>
            </a:br>
            <a:r>
              <a:rPr lang="en-US" sz="3200" dirty="0" smtClean="0"/>
              <a:t>Using </a:t>
            </a:r>
            <a:r>
              <a:rPr lang="en-US" sz="3200" dirty="0" err="1"/>
              <a:t>TutorTrac</a:t>
            </a:r>
            <a:r>
              <a:rPr lang="en-US" sz="3200" dirty="0"/>
              <a:t> to Track Dual (Appointment &amp; Drop-In) Tutoring Visits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Haas, MA, MBA, CSP</a:t>
            </a:r>
          </a:p>
          <a:p>
            <a:r>
              <a:rPr lang="en-US" dirty="0" smtClean="0"/>
              <a:t>Director, Tutoring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19812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12779" cy="5334001"/>
          </a:xfrm>
        </p:spPr>
      </p:pic>
    </p:spTree>
    <p:extLst>
      <p:ext uri="{BB962C8B-B14F-4D97-AF65-F5344CB8AC3E}">
        <p14:creationId xmlns:p14="http://schemas.microsoft.com/office/powerpoint/2010/main" val="154722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TutorTrac</a:t>
            </a:r>
            <a:r>
              <a:rPr lang="en-US" sz="3600" b="1" dirty="0" smtClean="0"/>
              <a:t> Locations at MCCC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81800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West Windsor Learning Center</a:t>
            </a:r>
          </a:p>
          <a:p>
            <a:pPr lvl="1"/>
            <a:r>
              <a:rPr lang="en-US" sz="2600" dirty="0" smtClean="0"/>
              <a:t>Front-desk system (with </a:t>
            </a:r>
            <a:r>
              <a:rPr lang="en-US" sz="2600" dirty="0" err="1" smtClean="0"/>
              <a:t>TutorTrac</a:t>
            </a:r>
            <a:r>
              <a:rPr lang="en-US" sz="2600" dirty="0" smtClean="0"/>
              <a:t>) implemented October 4, 2016</a:t>
            </a:r>
          </a:p>
          <a:p>
            <a:pPr lvl="1"/>
            <a:r>
              <a:rPr lang="en-US" sz="2600" dirty="0" smtClean="0"/>
              <a:t>Over 5,200 visits in Fall 2016</a:t>
            </a:r>
          </a:p>
          <a:p>
            <a:pPr marL="365760" lvl="1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800" dirty="0" smtClean="0"/>
              <a:t>Kiosks at Other Learning Centers (Spring 2017)</a:t>
            </a:r>
          </a:p>
          <a:p>
            <a:pPr lvl="1"/>
            <a:r>
              <a:rPr lang="en-US" sz="2600" dirty="0" smtClean="0"/>
              <a:t>Nursing Learning Center</a:t>
            </a:r>
          </a:p>
          <a:p>
            <a:pPr lvl="1"/>
            <a:r>
              <a:rPr lang="en-US" sz="2600" dirty="0" smtClean="0"/>
              <a:t>West Windsor Science Learning Center</a:t>
            </a:r>
          </a:p>
          <a:p>
            <a:pPr lvl="1"/>
            <a:r>
              <a:rPr lang="en-US" sz="2600" dirty="0" smtClean="0"/>
              <a:t>James </a:t>
            </a:r>
            <a:r>
              <a:rPr lang="en-US" sz="2600" dirty="0" err="1" smtClean="0"/>
              <a:t>Kerney</a:t>
            </a:r>
            <a:r>
              <a:rPr lang="en-US" sz="2600" dirty="0" smtClean="0"/>
              <a:t> Science Learning Center</a:t>
            </a:r>
          </a:p>
          <a:p>
            <a:pPr lvl="1"/>
            <a:r>
              <a:rPr lang="en-US" sz="2600" dirty="0" smtClean="0"/>
              <a:t>James </a:t>
            </a:r>
            <a:r>
              <a:rPr lang="en-US" sz="2600" dirty="0" err="1" smtClean="0"/>
              <a:t>Kerney</a:t>
            </a:r>
            <a:r>
              <a:rPr lang="en-US" sz="2600" dirty="0" smtClean="0"/>
              <a:t> Beverly A. Richardson Learning Center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Future Kiosk (Fall 2017)</a:t>
            </a:r>
          </a:p>
          <a:p>
            <a:pPr lvl="1"/>
            <a:r>
              <a:rPr lang="en-US" sz="2600" dirty="0" smtClean="0"/>
              <a:t>Writing Lab/Center (opening Fall 2017)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84344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West Windsor Learning Center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81800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TutorTrac</a:t>
            </a:r>
            <a:r>
              <a:rPr lang="en-US" sz="2800" dirty="0" smtClean="0"/>
              <a:t> Implementation</a:t>
            </a:r>
          </a:p>
          <a:p>
            <a:pPr lvl="1"/>
            <a:r>
              <a:rPr lang="en-US" sz="2600" dirty="0" smtClean="0"/>
              <a:t>MCCC already had </a:t>
            </a:r>
            <a:r>
              <a:rPr lang="en-US" sz="2600" dirty="0" err="1" smtClean="0"/>
              <a:t>AdvisorTrac</a:t>
            </a:r>
            <a:endParaRPr lang="en-US" sz="2600" dirty="0" smtClean="0"/>
          </a:p>
          <a:p>
            <a:pPr lvl="1"/>
            <a:r>
              <a:rPr lang="en-US" sz="2600" dirty="0" smtClean="0"/>
              <a:t>Weekly IT upload of student names, classes, etc.</a:t>
            </a:r>
          </a:p>
          <a:p>
            <a:pPr lvl="1"/>
            <a:r>
              <a:rPr lang="en-US" sz="2600" dirty="0" smtClean="0"/>
              <a:t>John (previously front-desk staff at RCBC) helped train new front-desk staff</a:t>
            </a:r>
          </a:p>
          <a:p>
            <a:pPr lvl="1"/>
            <a:r>
              <a:rPr lang="en-US" sz="2600" dirty="0" smtClean="0"/>
              <a:t>Frequent conference calls with Jennifer Turley</a:t>
            </a:r>
          </a:p>
          <a:p>
            <a:pPr lvl="2"/>
            <a:r>
              <a:rPr lang="en-US" sz="2400" dirty="0" smtClean="0"/>
              <a:t>helped us set up</a:t>
            </a:r>
          </a:p>
          <a:p>
            <a:pPr lvl="2"/>
            <a:r>
              <a:rPr lang="en-US" sz="2400" dirty="0" smtClean="0"/>
              <a:t>filled in our knowledge gaps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47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West Windsor Learning Center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92118"/>
            <a:ext cx="6781800" cy="30560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Front-Desk Staff</a:t>
            </a:r>
          </a:p>
          <a:p>
            <a:pPr lvl="1"/>
            <a:r>
              <a:rPr lang="en-US" sz="2600" dirty="0" smtClean="0"/>
              <a:t>Always someone checking in students</a:t>
            </a:r>
          </a:p>
          <a:p>
            <a:pPr lvl="1"/>
            <a:r>
              <a:rPr lang="en-US" sz="2600" dirty="0" smtClean="0"/>
              <a:t>All front-desk staff are also tutors</a:t>
            </a:r>
          </a:p>
          <a:p>
            <a:pPr lvl="2"/>
            <a:r>
              <a:rPr lang="en-US" dirty="0" smtClean="0"/>
              <a:t>during tutoring shifts, serve as back-up front-desk staff</a:t>
            </a:r>
          </a:p>
          <a:p>
            <a:pPr lvl="1"/>
            <a:r>
              <a:rPr lang="en-US" sz="2600" dirty="0" smtClean="0"/>
              <a:t>Four main front-desk staff</a:t>
            </a:r>
          </a:p>
          <a:p>
            <a:pPr lvl="2"/>
            <a:r>
              <a:rPr lang="en-US" sz="2400" dirty="0" smtClean="0"/>
              <a:t>John (Monday – Thursday: 9:45 am to 5 pm)</a:t>
            </a:r>
          </a:p>
          <a:p>
            <a:pPr lvl="2"/>
            <a:r>
              <a:rPr lang="en-US" sz="2400" dirty="0" smtClean="0"/>
              <a:t>Sean (Monday &amp; Tuesday: 5 to 8 pm)</a:t>
            </a:r>
          </a:p>
          <a:p>
            <a:pPr lvl="2"/>
            <a:r>
              <a:rPr lang="en-US" sz="2400" dirty="0" smtClean="0"/>
              <a:t>Brianna (Wednesday &amp; Thursday: 5 to 8 pm; Saturday: 10 am to 3 pm)</a:t>
            </a:r>
          </a:p>
          <a:p>
            <a:pPr lvl="2"/>
            <a:r>
              <a:rPr lang="en-US" sz="2400" dirty="0" smtClean="0"/>
              <a:t>Meg (Friday: 10 am to 3 pm)</a:t>
            </a:r>
          </a:p>
          <a:p>
            <a:pPr lvl="1"/>
            <a:r>
              <a:rPr lang="en-US" sz="2600" dirty="0" smtClean="0"/>
              <a:t>Several other tutors trained as reserve front-desk staff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r="18671"/>
          <a:stretch/>
        </p:blipFill>
        <p:spPr>
          <a:xfrm>
            <a:off x="4343400" y="4516871"/>
            <a:ext cx="864393" cy="1069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0696"/>
            <a:ext cx="1068881" cy="1150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27" y="4800600"/>
            <a:ext cx="1154545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16294"/>
            <a:ext cx="857250" cy="102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7157"/>
            <a:ext cx="1015499" cy="2057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4" y="5139843"/>
            <a:ext cx="1023781" cy="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Tutoring Sessions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575" y="2286000"/>
            <a:ext cx="4162425" cy="20574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600" dirty="0" smtClean="0"/>
              <a:t>Active Tutoring Session</a:t>
            </a:r>
          </a:p>
          <a:p>
            <a:pPr marL="365760" lvl="1" indent="0">
              <a:buNone/>
            </a:pPr>
            <a:endParaRPr lang="en-US" sz="2600" dirty="0" smtClean="0"/>
          </a:p>
          <a:p>
            <a:pPr marL="365760" lvl="1" indent="0">
              <a:buNone/>
            </a:pPr>
            <a:r>
              <a:rPr lang="en-US" sz="2600" dirty="0" smtClean="0"/>
              <a:t>Study Hall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1781175" cy="19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1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Appointment-Based Tutoring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81800" cy="3581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Advantages</a:t>
            </a:r>
          </a:p>
          <a:p>
            <a:pPr lvl="1"/>
            <a:r>
              <a:rPr lang="en-US" sz="2600" dirty="0" smtClean="0"/>
              <a:t>Advance scheduling</a:t>
            </a:r>
          </a:p>
          <a:p>
            <a:pPr lvl="1"/>
            <a:r>
              <a:rPr lang="en-US" sz="2600" dirty="0" smtClean="0"/>
              <a:t>Saves $ (tutors only </a:t>
            </a:r>
            <a:r>
              <a:rPr lang="en-US" sz="2600" dirty="0"/>
              <a:t>need to come in if students scheduled </a:t>
            </a:r>
            <a:r>
              <a:rPr lang="en-US" sz="2600" dirty="0" smtClean="0"/>
              <a:t>sessions)</a:t>
            </a:r>
          </a:p>
          <a:p>
            <a:pPr marL="0" indent="0">
              <a:buNone/>
            </a:pPr>
            <a:r>
              <a:rPr lang="en-US" sz="2800" dirty="0" smtClean="0"/>
              <a:t>Disadvantages</a:t>
            </a:r>
          </a:p>
          <a:p>
            <a:pPr lvl="1"/>
            <a:r>
              <a:rPr lang="en-US" sz="2600" dirty="0" smtClean="0"/>
              <a:t>Requires someone to make appointments (or student access)</a:t>
            </a:r>
          </a:p>
          <a:p>
            <a:pPr lvl="1"/>
            <a:r>
              <a:rPr lang="en-US" sz="2600" dirty="0" smtClean="0"/>
              <a:t>No guaranteed weekly hours for tutors</a:t>
            </a:r>
          </a:p>
          <a:p>
            <a:pPr lvl="1"/>
            <a:r>
              <a:rPr lang="en-US" sz="2600" dirty="0" smtClean="0"/>
              <a:t>If a student has a quick questions or needs last-minute assistance, help might not be available</a:t>
            </a:r>
          </a:p>
        </p:txBody>
      </p:sp>
    </p:spTree>
    <p:extLst>
      <p:ext uri="{BB962C8B-B14F-4D97-AF65-F5344CB8AC3E}">
        <p14:creationId xmlns:p14="http://schemas.microsoft.com/office/powerpoint/2010/main" val="101858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Drop-In/Walk-In Tutoring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818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Advantages</a:t>
            </a:r>
          </a:p>
          <a:p>
            <a:pPr lvl="1"/>
            <a:r>
              <a:rPr lang="en-US" sz="2600" dirty="0" smtClean="0"/>
              <a:t>Guaranteed weekly hours for tutors</a:t>
            </a:r>
          </a:p>
          <a:p>
            <a:pPr lvl="1"/>
            <a:r>
              <a:rPr lang="en-US" sz="2600" dirty="0" smtClean="0"/>
              <a:t>Students can come for quick questions or last-minute assistance</a:t>
            </a:r>
          </a:p>
          <a:p>
            <a:pPr marL="0" indent="0">
              <a:buNone/>
            </a:pPr>
            <a:r>
              <a:rPr lang="en-US" sz="2800" dirty="0" smtClean="0"/>
              <a:t>Disadvantages</a:t>
            </a:r>
          </a:p>
          <a:p>
            <a:pPr lvl="1"/>
            <a:r>
              <a:rPr lang="en-US" sz="2600" dirty="0" smtClean="0"/>
              <a:t>Costs more $ (tutors paid to sit in center)</a:t>
            </a:r>
          </a:p>
          <a:p>
            <a:pPr lvl="1"/>
            <a:r>
              <a:rPr lang="en-US" sz="2600" dirty="0" smtClean="0"/>
              <a:t>Harder to manage the flow</a:t>
            </a:r>
          </a:p>
        </p:txBody>
      </p:sp>
    </p:spTree>
    <p:extLst>
      <p:ext uri="{BB962C8B-B14F-4D97-AF65-F5344CB8AC3E}">
        <p14:creationId xmlns:p14="http://schemas.microsoft.com/office/powerpoint/2010/main" val="214658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Solution: Hybrid System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818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Combines the flexibility of drop-in tutoring and the consistency of appointment-based tutoring!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48200"/>
            <a:ext cx="234384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Tracking Tutoring Sessions on </a:t>
            </a:r>
            <a:r>
              <a:rPr lang="en-US" sz="3600" b="1" dirty="0" err="1" smtClean="0"/>
              <a:t>TutorTrac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67818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Appointment-Based Tutoring</a:t>
            </a:r>
          </a:p>
          <a:p>
            <a:pPr lvl="1"/>
            <a:r>
              <a:rPr lang="en-US" sz="2600" dirty="0" smtClean="0"/>
              <a:t>Appointment blocks on the schedule</a:t>
            </a:r>
          </a:p>
          <a:p>
            <a:pPr marL="365760" lvl="1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800" dirty="0" smtClean="0"/>
              <a:t>Drop-In Tutoring</a:t>
            </a:r>
          </a:p>
          <a:p>
            <a:pPr lvl="1"/>
            <a:r>
              <a:rPr lang="en-US" sz="2600" dirty="0" smtClean="0"/>
              <a:t>Log students in via “Log Student” box</a:t>
            </a:r>
          </a:p>
          <a:p>
            <a:pPr lvl="1"/>
            <a:r>
              <a:rPr lang="en-US" sz="2600" dirty="0" smtClean="0"/>
              <a:t>Kiosk</a:t>
            </a:r>
          </a:p>
        </p:txBody>
      </p:sp>
    </p:spTree>
    <p:extLst>
      <p:ext uri="{BB962C8B-B14F-4D97-AF65-F5344CB8AC3E}">
        <p14:creationId xmlns:p14="http://schemas.microsoft.com/office/powerpoint/2010/main" val="420886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Tracking Tutoring Sessions on </a:t>
            </a:r>
            <a:r>
              <a:rPr lang="en-US" sz="3600" b="1" dirty="0" err="1" smtClean="0"/>
              <a:t>TutorTrac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6781800" cy="3429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Hybrid System</a:t>
            </a:r>
          </a:p>
          <a:p>
            <a:pPr lvl="1"/>
            <a:r>
              <a:rPr lang="en-US" sz="2600" dirty="0" smtClean="0"/>
              <a:t>Appointment blocks on the schedule</a:t>
            </a:r>
          </a:p>
          <a:p>
            <a:pPr lvl="1"/>
            <a:r>
              <a:rPr lang="en-US" sz="2600" dirty="0" smtClean="0"/>
              <a:t>Similar to appointment-based tracking</a:t>
            </a:r>
          </a:p>
          <a:p>
            <a:pPr lvl="1"/>
            <a:r>
              <a:rPr lang="en-US" sz="2600" dirty="0" smtClean="0"/>
              <a:t>Drop-in students are added to appointment blocks as if they were making appointments</a:t>
            </a:r>
          </a:p>
          <a:p>
            <a:pPr lvl="1"/>
            <a:r>
              <a:rPr lang="en-US" sz="2600" dirty="0" smtClean="0"/>
              <a:t>Front-desk staff create student visit records when an appointment student arrives for his/her appointment and immediately after putting in session information for a drop-in student</a:t>
            </a:r>
          </a:p>
          <a:p>
            <a:pPr lvl="1"/>
            <a:r>
              <a:rPr lang="en-US" sz="2600" dirty="0" smtClean="0"/>
              <a:t>Front-desk staff can easily see when a student started to receive tutoring (most tutoring sessions last several hours)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773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Background in Tutoring Administration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391400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Director, Tutor Services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Mercer County Community College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Former Coordinator, Testing &amp; Tutoring</a:t>
            </a:r>
          </a:p>
          <a:p>
            <a:pPr marL="0" indent="0">
              <a:buNone/>
            </a:pPr>
            <a:r>
              <a:rPr lang="en-US" sz="2800" dirty="0" smtClean="0"/>
              <a:t>Rowan College at Burlington County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Owner</a:t>
            </a:r>
          </a:p>
          <a:p>
            <a:pPr marL="0" indent="0">
              <a:buNone/>
            </a:pPr>
            <a:r>
              <a:rPr lang="en-US" sz="2800" dirty="0" smtClean="0"/>
              <a:t>Haas Educational Services &amp; Alpha Wolf Tutoring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95500"/>
            <a:ext cx="1587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3998"/>
            <a:ext cx="1724353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48188"/>
            <a:ext cx="924127" cy="785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21" y="4545879"/>
            <a:ext cx="885791" cy="8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Tracking Tutoring Sessions on </a:t>
            </a:r>
            <a:r>
              <a:rPr lang="en-US" sz="3600" b="1" dirty="0" err="1" smtClean="0"/>
              <a:t>TutorTrac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6781800" cy="32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Hybrid System</a:t>
            </a:r>
          </a:p>
          <a:p>
            <a:pPr lvl="1"/>
            <a:r>
              <a:rPr lang="en-US" sz="2600" dirty="0" smtClean="0"/>
              <a:t>Tutor schedules are divided into one-hour appointment blocks with a maximum of 7 students for each block (average group sessions are 3-4 students)</a:t>
            </a:r>
          </a:p>
          <a:p>
            <a:pPr lvl="1"/>
            <a:r>
              <a:rPr lang="en-US" sz="2600" dirty="0" smtClean="0"/>
              <a:t>Front-desk staff will only allow 3-4 students (depending on tutor) to make appointments, leaving availability for 2-3 students to walk in</a:t>
            </a:r>
          </a:p>
        </p:txBody>
      </p:sp>
    </p:spTree>
    <p:extLst>
      <p:ext uri="{BB962C8B-B14F-4D97-AF65-F5344CB8AC3E}">
        <p14:creationId xmlns:p14="http://schemas.microsoft.com/office/powerpoint/2010/main" val="323612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Tracking Tutoring Sessions on </a:t>
            </a:r>
            <a:r>
              <a:rPr lang="en-US" sz="3600" b="1" dirty="0" err="1" smtClean="0"/>
              <a:t>TutorTrac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6781800" cy="32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Hybrid System</a:t>
            </a:r>
          </a:p>
          <a:p>
            <a:pPr lvl="1"/>
            <a:r>
              <a:rPr lang="en-US" sz="2600" dirty="0" smtClean="0"/>
              <a:t>At the end of each hour, front-desk staff look around to see which students are still receiving tutoring</a:t>
            </a:r>
          </a:p>
          <a:p>
            <a:pPr lvl="2"/>
            <a:r>
              <a:rPr lang="en-US" sz="2400" dirty="0" smtClean="0"/>
              <a:t>If the tutor has room to continue working with a student, the front-desk staff person adds another hour to the student’s appointment and visit entries</a:t>
            </a:r>
          </a:p>
          <a:p>
            <a:pPr lvl="2"/>
            <a:r>
              <a:rPr lang="en-US" sz="2400" dirty="0" smtClean="0"/>
              <a:t>If the tutor does not have room to continue working with a student who wants more help, the front-desk person will see if another tutor is available or will reschedule the student for a later session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7245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Hybrid System Demo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7818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In MCCC’s </a:t>
            </a:r>
            <a:r>
              <a:rPr lang="en-US" sz="2800" dirty="0" err="1" smtClean="0"/>
              <a:t>TutorTrac</a:t>
            </a:r>
            <a:r>
              <a:rPr lang="en-US" sz="2800" dirty="0" smtClean="0"/>
              <a:t> Profile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wwctrac01.mccc.edu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4412272"/>
            <a:ext cx="205740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7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Tracking Tutoring Sessions on </a:t>
            </a:r>
            <a:r>
              <a:rPr lang="en-US" sz="3600" b="1" dirty="0" err="1" smtClean="0"/>
              <a:t>TutorTrac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67818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One Disadvantage of the Hybrid System</a:t>
            </a:r>
          </a:p>
          <a:p>
            <a:pPr lvl="1"/>
            <a:r>
              <a:rPr lang="en-US" sz="2600" dirty="0" smtClean="0"/>
              <a:t>Session start and end times are not accurate</a:t>
            </a:r>
          </a:p>
          <a:p>
            <a:pPr lvl="1"/>
            <a:r>
              <a:rPr lang="en-US" sz="2600" dirty="0" smtClean="0"/>
              <a:t>If accurate times are important/necessary, students can be logged in and out via “Log Student” box (but makes it harder to track how many total students a tutor currently has and when each student started)</a:t>
            </a:r>
          </a:p>
        </p:txBody>
      </p:sp>
    </p:spTree>
    <p:extLst>
      <p:ext uri="{BB962C8B-B14F-4D97-AF65-F5344CB8AC3E}">
        <p14:creationId xmlns:p14="http://schemas.microsoft.com/office/powerpoint/2010/main" val="228171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010400" cy="426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Strong, reliable</a:t>
            </a:r>
          </a:p>
          <a:p>
            <a:pPr marL="0" indent="0" algn="ctr">
              <a:buNone/>
            </a:pPr>
            <a:r>
              <a:rPr lang="en-US" sz="3600" i="1" dirty="0" smtClean="0"/>
              <a:t>front-desk staff</a:t>
            </a:r>
          </a:p>
          <a:p>
            <a:pPr marL="0" indent="0" algn="ctr">
              <a:buNone/>
            </a:pPr>
            <a:r>
              <a:rPr lang="en-US" sz="3600" i="1" dirty="0" smtClean="0"/>
              <a:t>are key to ensuring the</a:t>
            </a:r>
          </a:p>
          <a:p>
            <a:pPr marL="0" indent="0" algn="ctr">
              <a:buNone/>
            </a:pPr>
            <a:r>
              <a:rPr lang="en-US" sz="3600" i="1" dirty="0" smtClean="0"/>
              <a:t>hybrid system</a:t>
            </a:r>
          </a:p>
          <a:p>
            <a:pPr marL="0" indent="0" algn="ctr">
              <a:buNone/>
            </a:pPr>
            <a:r>
              <a:rPr lang="en-US" sz="3600" i="1" dirty="0" smtClean="0"/>
              <a:t>works well!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78" y="762000"/>
            <a:ext cx="950649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03" y="4697747"/>
            <a:ext cx="923193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61" y="4572000"/>
            <a:ext cx="1151139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38" y="4697747"/>
            <a:ext cx="105479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12701"/>
          <a:stretch/>
        </p:blipFill>
        <p:spPr>
          <a:xfrm>
            <a:off x="1796042" y="750455"/>
            <a:ext cx="100584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23" y="2438400"/>
            <a:ext cx="1026122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949069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08" y="4590473"/>
            <a:ext cx="947976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0" y="4191000"/>
            <a:ext cx="1027334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0"/>
            <a:ext cx="929312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4191000"/>
            <a:ext cx="8035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2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05977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3058632" cy="36036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2133600"/>
            <a:ext cx="3553177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Charles Haas</a:t>
            </a:r>
          </a:p>
          <a:p>
            <a:r>
              <a:rPr lang="en-US" dirty="0" smtClean="0">
                <a:hlinkClick r:id="rId3"/>
              </a:rPr>
              <a:t>haasc@mccc.edu</a:t>
            </a:r>
            <a:endParaRPr lang="en-US" dirty="0" smtClean="0"/>
          </a:p>
          <a:p>
            <a:r>
              <a:rPr lang="en-US" dirty="0" smtClean="0"/>
              <a:t>609-570-3452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63" y="3810000"/>
            <a:ext cx="2381250" cy="16668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9185" y="5867400"/>
            <a:ext cx="6196405" cy="319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ctr">
              <a:spcBef>
                <a:spcPts val="0"/>
              </a:spcBef>
              <a:buFont typeface="Brush Script MT" pitchFamily="66" charset="0"/>
              <a:buNone/>
            </a:pPr>
            <a:r>
              <a:rPr lang="en-US" sz="1000" kern="50" smtClean="0">
                <a:solidFill>
                  <a:srgbClr val="00000A"/>
                </a:solidFill>
                <a:latin typeface="Times New Roman"/>
                <a:ea typeface="Times New Roman"/>
              </a:rPr>
              <a:t>Clip Art from Mark A. Hicks, Discovery Education </a:t>
            </a:r>
            <a:r>
              <a:rPr lang="en-US" sz="1000" kern="50" smtClean="0">
                <a:solidFill>
                  <a:srgbClr val="00000A"/>
                </a:solidFill>
                <a:latin typeface="Times New Roman"/>
                <a:ea typeface="Times New Roman"/>
                <a:hlinkClick r:id="rId5"/>
              </a:rPr>
              <a:t>http://school.discoveryeducation.com/clipart/</a:t>
            </a:r>
            <a:endParaRPr lang="en-US" sz="1000" kern="50" smtClean="0">
              <a:solidFill>
                <a:srgbClr val="00000A"/>
              </a:solidFill>
              <a:latin typeface="Times New Roman"/>
              <a:ea typeface="Times New Roman"/>
            </a:endParaRPr>
          </a:p>
          <a:p>
            <a:pPr marL="457200" indent="-447675">
              <a:lnSpc>
                <a:spcPct val="200000"/>
              </a:lnSpc>
              <a:spcBef>
                <a:spcPts val="0"/>
              </a:spcBef>
            </a:pPr>
            <a:endParaRPr lang="en-US" kern="50" smtClean="0">
              <a:solidFill>
                <a:srgbClr val="00000A"/>
              </a:solidFill>
              <a:latin typeface="Times New Roman"/>
              <a:ea typeface="Times New Roman"/>
            </a:endParaRPr>
          </a:p>
          <a:p>
            <a:pPr marL="0" indent="0">
              <a:buFont typeface="Brush Script MT" pitchFamily="66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Rowan College at Burlington County – RCBC</a:t>
            </a:r>
            <a:br>
              <a:rPr lang="en-US" sz="2800" b="1" dirty="0" smtClean="0"/>
            </a:br>
            <a:r>
              <a:rPr lang="en-US" sz="2800" b="1" dirty="0" smtClean="0"/>
              <a:t>(formerly Burlington County College – BCC)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4800600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Southern New Jersey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 Campuses</a:t>
            </a:r>
          </a:p>
          <a:p>
            <a:pPr lvl="1"/>
            <a:r>
              <a:rPr lang="en-US" sz="2600" dirty="0" smtClean="0"/>
              <a:t>Mt. Laurel (main as of June 2015)</a:t>
            </a:r>
          </a:p>
          <a:p>
            <a:pPr lvl="1"/>
            <a:r>
              <a:rPr lang="en-US" sz="2600" dirty="0" smtClean="0"/>
              <a:t>Pemberton (closing this year)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 Satellite Centers</a:t>
            </a:r>
          </a:p>
          <a:p>
            <a:pPr lvl="1"/>
            <a:r>
              <a:rPr lang="en-US" sz="2600" dirty="0" smtClean="0"/>
              <a:t>Mt. Holly</a:t>
            </a:r>
          </a:p>
          <a:p>
            <a:pPr lvl="1"/>
            <a:r>
              <a:rPr lang="en-US" sz="2600" dirty="0" smtClean="0"/>
              <a:t>Willingboro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30317"/>
            <a:ext cx="2705100" cy="62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2" y="2971800"/>
            <a:ext cx="1184734" cy="16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Rowan College at Burlington County – RCBC</a:t>
            </a:r>
            <a:br>
              <a:rPr lang="en-US" sz="2800" b="1" dirty="0" smtClean="0"/>
            </a:br>
            <a:r>
              <a:rPr lang="en-US" sz="2800" b="1" dirty="0" smtClean="0"/>
              <a:t>(formerly Burlington County College – BCC)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6172200" cy="3352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3 Primary Tutoring Locations</a:t>
            </a:r>
          </a:p>
          <a:p>
            <a:pPr lvl="1"/>
            <a:r>
              <a:rPr lang="en-US" sz="2600" dirty="0" smtClean="0"/>
              <a:t>Mt. Laurel Tutoring Center</a:t>
            </a:r>
          </a:p>
          <a:p>
            <a:pPr lvl="1"/>
            <a:r>
              <a:rPr lang="en-US" sz="2600" dirty="0" smtClean="0"/>
              <a:t>Pemberton Tutoring Center</a:t>
            </a:r>
          </a:p>
          <a:p>
            <a:pPr lvl="1"/>
            <a:r>
              <a:rPr lang="en-US" sz="2600" dirty="0" smtClean="0"/>
              <a:t>1-3 tutors on Fridays at Willingboro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Front-Desk System at Each Tutoring Center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Tutoring &amp; Testing Departments Combined</a:t>
            </a:r>
          </a:p>
          <a:p>
            <a:pPr lvl="1"/>
            <a:r>
              <a:rPr lang="en-US" sz="2600" dirty="0" smtClean="0"/>
              <a:t>All front-desk </a:t>
            </a:r>
            <a:r>
              <a:rPr lang="en-US" sz="2600" dirty="0"/>
              <a:t>s</a:t>
            </a:r>
            <a:r>
              <a:rPr lang="en-US" sz="2600" dirty="0" smtClean="0"/>
              <a:t>taff </a:t>
            </a:r>
            <a:r>
              <a:rPr lang="en-US" sz="2600" dirty="0"/>
              <a:t>a</a:t>
            </a:r>
            <a:r>
              <a:rPr lang="en-US" sz="2600" dirty="0" smtClean="0"/>
              <a:t>lso </a:t>
            </a:r>
            <a:r>
              <a:rPr lang="en-US" sz="2600" dirty="0"/>
              <a:t>t</a:t>
            </a:r>
            <a:r>
              <a:rPr lang="en-US" sz="2600" dirty="0" smtClean="0"/>
              <a:t>rained as proctors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Approximately 85 Part-time, Student, &amp; Volunteer </a:t>
            </a:r>
            <a:r>
              <a:rPr lang="en-US" sz="2800" dirty="0"/>
              <a:t>T</a:t>
            </a:r>
            <a:r>
              <a:rPr lang="en-US" sz="2800" dirty="0" smtClean="0"/>
              <a:t>utors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30317"/>
            <a:ext cx="2705100" cy="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5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Rowan College at Burlington County – RCBC</a:t>
            </a:r>
            <a:br>
              <a:rPr lang="en-US" sz="2800" b="1" dirty="0" smtClean="0"/>
            </a:br>
            <a:r>
              <a:rPr lang="en-US" sz="2800" b="1" dirty="0" smtClean="0"/>
              <a:t>(formerly Burlington County College – BCC)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6324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TutorTrac</a:t>
            </a:r>
            <a:r>
              <a:rPr lang="en-US" sz="2800" dirty="0"/>
              <a:t> </a:t>
            </a:r>
            <a:r>
              <a:rPr lang="en-US" sz="2800" dirty="0" smtClean="0"/>
              <a:t>Purchased But Not Fully Implemented Until Support Ran Out</a:t>
            </a:r>
          </a:p>
          <a:p>
            <a:pPr lvl="1"/>
            <a:r>
              <a:rPr lang="en-US" sz="2600" dirty="0" smtClean="0"/>
              <a:t>Higher administrators did not approve requests for more support</a:t>
            </a:r>
          </a:p>
          <a:p>
            <a:pPr lvl="1"/>
            <a:r>
              <a:rPr lang="en-US" sz="2600" dirty="0" smtClean="0"/>
              <a:t>Had to learn via exploration before training new front-desk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30317"/>
            <a:ext cx="2705100" cy="62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60810"/>
            <a:ext cx="1371600" cy="17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Rowan College at Burlington County – RCBC</a:t>
            </a:r>
            <a:br>
              <a:rPr lang="en-US" sz="2800" b="1" dirty="0" smtClean="0"/>
            </a:br>
            <a:r>
              <a:rPr lang="en-US" sz="2800" b="1" dirty="0" smtClean="0"/>
              <a:t>(formerly Burlington County College – BCC)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81800" cy="3352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Issues</a:t>
            </a:r>
          </a:p>
          <a:p>
            <a:pPr lvl="1"/>
            <a:r>
              <a:rPr lang="en-US" sz="2600" dirty="0" smtClean="0"/>
              <a:t>Put in every single student manually</a:t>
            </a:r>
          </a:p>
          <a:p>
            <a:pPr lvl="1"/>
            <a:r>
              <a:rPr lang="en-US" sz="2600" dirty="0" smtClean="0"/>
              <a:t>No integration with college’s systems</a:t>
            </a:r>
          </a:p>
          <a:p>
            <a:pPr lvl="1"/>
            <a:r>
              <a:rPr lang="en-US" sz="2600" dirty="0" smtClean="0"/>
              <a:t>OIT department put </a:t>
            </a:r>
            <a:r>
              <a:rPr lang="en-US" sz="2600" dirty="0" err="1" smtClean="0"/>
              <a:t>TutorTrac</a:t>
            </a:r>
            <a:r>
              <a:rPr lang="en-US" sz="2600" dirty="0" smtClean="0"/>
              <a:t> on an internal server</a:t>
            </a:r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 access off-campus</a:t>
            </a:r>
          </a:p>
          <a:p>
            <a:pPr lvl="2"/>
            <a:r>
              <a:rPr lang="en-US" sz="2400" dirty="0" smtClean="0"/>
              <a:t>no access via wireless connection on-campus</a:t>
            </a:r>
          </a:p>
          <a:p>
            <a:pPr lvl="1"/>
            <a:r>
              <a:rPr lang="en-US" sz="2600" dirty="0" smtClean="0"/>
              <a:t>Front-desk staff often pulled to proctor in the test centers</a:t>
            </a:r>
          </a:p>
          <a:p>
            <a:pPr lvl="2"/>
            <a:r>
              <a:rPr lang="en-US" sz="2400" dirty="0" smtClean="0"/>
              <a:t>frequent temporary reversion back to paper sign-in sheets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30317"/>
            <a:ext cx="2705100" cy="62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39030"/>
            <a:ext cx="1295400" cy="9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Rowan College at Burlington County – RCBC</a:t>
            </a:r>
            <a:br>
              <a:rPr lang="en-US" sz="2800" b="1" dirty="0" smtClean="0"/>
            </a:br>
            <a:r>
              <a:rPr lang="en-US" sz="2800" b="1" dirty="0" smtClean="0"/>
              <a:t>(formerly Burlington County College – BCC)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7818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Appointments &amp; Drop-In Tutoring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All Visits Tracked Via Appointment Blocks</a:t>
            </a:r>
            <a:endParaRPr lang="en-US" sz="2800" dirty="0"/>
          </a:p>
          <a:p>
            <a:pPr lvl="1"/>
            <a:r>
              <a:rPr lang="en-US" sz="2600" dirty="0" smtClean="0"/>
              <a:t>Writing tutors: 30-minute one-on-one block</a:t>
            </a:r>
          </a:p>
          <a:p>
            <a:pPr lvl="1"/>
            <a:r>
              <a:rPr lang="en-US" sz="2600" dirty="0" smtClean="0"/>
              <a:t>Other tutors: up to 4 students per tutor during each hour 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430317"/>
            <a:ext cx="2705100" cy="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467601" cy="120248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Mercer County Community College – MCCC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7818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Director, Tutoring Services</a:t>
            </a:r>
          </a:p>
          <a:p>
            <a:pPr lvl="1"/>
            <a:r>
              <a:rPr lang="en-US" sz="2600" dirty="0" smtClean="0"/>
              <a:t>New position</a:t>
            </a:r>
          </a:p>
          <a:p>
            <a:pPr lvl="1"/>
            <a:r>
              <a:rPr lang="en-US" sz="2600" dirty="0" smtClean="0"/>
              <a:t>Hired to unite all tutoring services and directly oversee the primary learning center</a:t>
            </a:r>
          </a:p>
          <a:p>
            <a:pPr lvl="1"/>
            <a:r>
              <a:rPr lang="en-US" sz="2600" dirty="0" smtClean="0"/>
              <a:t>Started August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29200"/>
            <a:ext cx="19812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467600" cy="120248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Mercer County Community College – MCCC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133600"/>
            <a:ext cx="43434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Central New Jersey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 Campuses</a:t>
            </a:r>
          </a:p>
          <a:p>
            <a:pPr lvl="1"/>
            <a:r>
              <a:rPr lang="en-US" sz="2600" dirty="0" smtClean="0"/>
              <a:t>West Windsor (Main)</a:t>
            </a:r>
          </a:p>
          <a:p>
            <a:pPr lvl="1"/>
            <a:r>
              <a:rPr lang="en-US" sz="2600" dirty="0" smtClean="0"/>
              <a:t>James </a:t>
            </a:r>
            <a:r>
              <a:rPr lang="en-US" sz="2600" dirty="0" err="1" smtClean="0"/>
              <a:t>Kerney</a:t>
            </a:r>
            <a:r>
              <a:rPr lang="en-US" sz="2600" dirty="0" smtClean="0"/>
              <a:t> (Trenton)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29200"/>
            <a:ext cx="1981200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95570"/>
            <a:ext cx="1676400" cy="1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5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485</TotalTime>
  <Words>975</Words>
  <Application>Microsoft Office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The Hybrid System: Using TutorTrac to Track Dual (Appointment &amp; Drop-In) Tutoring Visits</vt:lpstr>
      <vt:lpstr>Background in Tutoring Administration</vt:lpstr>
      <vt:lpstr>Rowan College at Burlington County – RCBC (formerly Burlington County College – BCC)</vt:lpstr>
      <vt:lpstr>Rowan College at Burlington County – RCBC (formerly Burlington County College – BCC)</vt:lpstr>
      <vt:lpstr>Rowan College at Burlington County – RCBC (formerly Burlington County College – BCC)</vt:lpstr>
      <vt:lpstr>Rowan College at Burlington County – RCBC (formerly Burlington County College – BCC)</vt:lpstr>
      <vt:lpstr>Rowan College at Burlington County – RCBC (formerly Burlington County College – BCC)</vt:lpstr>
      <vt:lpstr>Mercer County Community College – MCCC</vt:lpstr>
      <vt:lpstr>Mercer County Community College – MCCC</vt:lpstr>
      <vt:lpstr>PowerPoint Presentation</vt:lpstr>
      <vt:lpstr>TutorTrac Locations at MCCC</vt:lpstr>
      <vt:lpstr>West Windsor Learning Center</vt:lpstr>
      <vt:lpstr>West Windsor Learning Center</vt:lpstr>
      <vt:lpstr>Tutoring Sessions</vt:lpstr>
      <vt:lpstr>Appointment-Based Tutoring</vt:lpstr>
      <vt:lpstr>Drop-In/Walk-In Tutoring</vt:lpstr>
      <vt:lpstr>Solution: Hybrid System</vt:lpstr>
      <vt:lpstr>Tracking Tutoring Sessions on TutorTrac</vt:lpstr>
      <vt:lpstr>Tracking Tutoring Sessions on TutorTrac</vt:lpstr>
      <vt:lpstr>Tracking Tutoring Sessions on TutorTrac</vt:lpstr>
      <vt:lpstr>Tracking Tutoring Sessions on TutorTrac</vt:lpstr>
      <vt:lpstr>Hybrid System Demo</vt:lpstr>
      <vt:lpstr>Tracking Tutoring Sessions on TutorTrac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Youth Gangs</dc:title>
  <dc:creator>Charles Haas</dc:creator>
  <cp:lastModifiedBy>Jennifer Turley</cp:lastModifiedBy>
  <cp:revision>34</cp:revision>
  <dcterms:created xsi:type="dcterms:W3CDTF">2006-08-16T00:00:00Z</dcterms:created>
  <dcterms:modified xsi:type="dcterms:W3CDTF">2017-04-03T22:23:58Z</dcterms:modified>
</cp:coreProperties>
</file>