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658C"/>
    <a:srgbClr val="6666FE"/>
    <a:srgbClr val="C19EDA"/>
    <a:srgbClr val="6325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19" autoAdjust="0"/>
  </p:normalViewPr>
  <p:slideViewPr>
    <p:cSldViewPr snapToGrid="0" snapToObjects="1">
      <p:cViewPr varScale="1">
        <p:scale>
          <a:sx n="104" d="100"/>
          <a:sy n="104" d="100"/>
        </p:scale>
        <p:origin x="121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5D580-FD9B-3A47-9405-D2943E6360AB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9FE84-9FD9-7C41-88FE-E993B633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6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3133" y="1607963"/>
            <a:ext cx="7323667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3156" y="3519317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71715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874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3121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887" y="1192388"/>
            <a:ext cx="7430912" cy="105833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5888" y="2342444"/>
            <a:ext cx="7430911" cy="37837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356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9999" y="4406900"/>
            <a:ext cx="722471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9999" y="2906713"/>
            <a:ext cx="72247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686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388" y="1205975"/>
            <a:ext cx="7557912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0556" y="2504722"/>
            <a:ext cx="3599744" cy="3621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3"/>
          </p:nvPr>
        </p:nvSpPr>
        <p:spPr>
          <a:xfrm>
            <a:off x="1192388" y="2518833"/>
            <a:ext cx="3599744" cy="3621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63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3066" y="1206499"/>
            <a:ext cx="7433733" cy="101250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58833" y="2300111"/>
            <a:ext cx="3627967" cy="543276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8833" y="2850443"/>
            <a:ext cx="3627967" cy="32757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5"/>
          <p:cNvSpPr>
            <a:spLocks noGrp="1"/>
          </p:cNvSpPr>
          <p:nvPr>
            <p:ph sz="quarter" idx="13"/>
          </p:nvPr>
        </p:nvSpPr>
        <p:spPr>
          <a:xfrm>
            <a:off x="1253067" y="2850443"/>
            <a:ext cx="3627967" cy="3275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253067" y="2297290"/>
            <a:ext cx="3627967" cy="543276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288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444" y="1170694"/>
            <a:ext cx="7360356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3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366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444" y="1220610"/>
            <a:ext cx="2921005" cy="7408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4500" y="1220611"/>
            <a:ext cx="4432300" cy="49055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6444" y="1968500"/>
            <a:ext cx="2918365" cy="41576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3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3844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3844" y="1234721"/>
            <a:ext cx="5486400" cy="34928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3844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51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RR_Circle.gif"/>
          <p:cNvPicPr>
            <a:picLocks noChangeAspect="1"/>
          </p:cNvPicPr>
          <p:nvPr/>
        </p:nvPicPr>
        <p:blipFill rotWithShape="1">
          <a:blip r:embed="rId13">
            <a:alphaModFix am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9" b="42478"/>
          <a:stretch/>
        </p:blipFill>
        <p:spPr>
          <a:xfrm>
            <a:off x="-174" y="5097558"/>
            <a:ext cx="2607278" cy="176754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35" name="Oval 34"/>
          <p:cNvSpPr/>
          <p:nvPr/>
        </p:nvSpPr>
        <p:spPr>
          <a:xfrm>
            <a:off x="-451763" y="5079839"/>
            <a:ext cx="3060075" cy="3060075"/>
          </a:xfrm>
          <a:prstGeom prst="ellipse">
            <a:avLst/>
          </a:prstGeom>
          <a:gradFill flip="none" rotWithShape="1">
            <a:gsLst>
              <a:gs pos="40000">
                <a:schemeClr val="bg1">
                  <a:alpha val="0"/>
                </a:schemeClr>
              </a:gs>
              <a:gs pos="90000">
                <a:schemeClr val="bg1">
                  <a:alpha val="80000"/>
                </a:schemeClr>
              </a:gs>
            </a:gsLst>
            <a:lin ang="189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ttcap-orig.jpg"/>
          <p:cNvPicPr>
            <a:picLocks noChangeAspect="1"/>
          </p:cNvPicPr>
          <p:nvPr/>
        </p:nvPicPr>
        <p:blipFill rotWithShape="1">
          <a:blip r:embed="rId1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130" b="27269"/>
          <a:stretch/>
        </p:blipFill>
        <p:spPr>
          <a:xfrm>
            <a:off x="8524" y="5498"/>
            <a:ext cx="9144000" cy="1119568"/>
          </a:xfrm>
          <a:prstGeom prst="rect">
            <a:avLst/>
          </a:prstGeom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1220611"/>
            <a:ext cx="7391400" cy="1051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328333"/>
            <a:ext cx="7391400" cy="3797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5400000">
            <a:off x="4388735" y="-4388735"/>
            <a:ext cx="375051" cy="915252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5" dist="38100" dir="54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3200" b="1" i="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" name="Picture 7" descr="TracSystemsByRedrock_Trans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52" y="-37036"/>
            <a:ext cx="6154246" cy="50794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0" y="0"/>
            <a:ext cx="375051" cy="61261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5" dist="381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l"/>
            <a:r>
              <a:rPr lang="en-US" sz="2400" b="0" i="0" dirty="0">
                <a:ln>
                  <a:noFill/>
                </a:ln>
                <a:solidFill>
                  <a:srgbClr val="C19EDA"/>
                </a:solidFill>
              </a:rPr>
              <a:t>   2018 Annual</a:t>
            </a:r>
            <a:r>
              <a:rPr lang="en-US" sz="2400" b="0" i="0" baseline="0" dirty="0">
                <a:ln>
                  <a:noFill/>
                </a:ln>
                <a:solidFill>
                  <a:srgbClr val="C19EDA"/>
                </a:solidFill>
              </a:rPr>
              <a:t> Redrock Conference</a:t>
            </a:r>
            <a:endParaRPr lang="en-US" sz="2400" b="0" i="0" dirty="0">
              <a:ln>
                <a:noFill/>
              </a:ln>
              <a:solidFill>
                <a:srgbClr val="C19EDA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9392" y="662787"/>
            <a:ext cx="124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MarkerFelt" panose="020B0500000000000000" pitchFamily="34" charset="0"/>
                <a:cs typeface="Marker Felt"/>
              </a:rPr>
              <a:t>Record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15802" y="383013"/>
            <a:ext cx="124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aseline="0" dirty="0">
                <a:latin typeface="MarkerFelt" panose="020B0500000000000000" pitchFamily="34" charset="0"/>
                <a:cs typeface="Marker Felt"/>
              </a:rPr>
              <a:t>Connect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27437" y="707431"/>
            <a:ext cx="124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aseline="0" dirty="0">
                <a:latin typeface="MarkerFelt" panose="020B0500000000000000" pitchFamily="34" charset="0"/>
                <a:cs typeface="Marker Felt"/>
              </a:rPr>
              <a:t>Report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33465" y="417105"/>
            <a:ext cx="124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MarkerFelt" panose="020B0500000000000000" pitchFamily="34" charset="0"/>
                <a:cs typeface="Marker Felt"/>
              </a:rPr>
              <a:t>Success</a:t>
            </a:r>
          </a:p>
        </p:txBody>
      </p:sp>
      <p:sp>
        <p:nvSpPr>
          <p:cNvPr id="28" name="Freeform 27"/>
          <p:cNvSpPr/>
          <p:nvPr/>
        </p:nvSpPr>
        <p:spPr>
          <a:xfrm>
            <a:off x="920580" y="490087"/>
            <a:ext cx="6520774" cy="473522"/>
          </a:xfrm>
          <a:custGeom>
            <a:avLst/>
            <a:gdLst>
              <a:gd name="connsiteX0" fmla="*/ 0 w 6520774"/>
              <a:gd name="connsiteY0" fmla="*/ 115062 h 473522"/>
              <a:gd name="connsiteX1" fmla="*/ 886484 w 6520774"/>
              <a:gd name="connsiteY1" fmla="*/ 21307 h 473522"/>
              <a:gd name="connsiteX2" fmla="*/ 2318497 w 6520774"/>
              <a:gd name="connsiteY2" fmla="*/ 473037 h 473522"/>
              <a:gd name="connsiteX3" fmla="*/ 4099990 w 6520774"/>
              <a:gd name="connsiteY3" fmla="*/ 115062 h 473522"/>
              <a:gd name="connsiteX4" fmla="*/ 5600194 w 6520774"/>
              <a:gd name="connsiteY4" fmla="*/ 430421 h 473522"/>
              <a:gd name="connsiteX5" fmla="*/ 6520774 w 6520774"/>
              <a:gd name="connsiteY5" fmla="*/ 362236 h 473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0774" h="473522">
                <a:moveTo>
                  <a:pt x="0" y="115062"/>
                </a:moveTo>
                <a:cubicBezTo>
                  <a:pt x="250034" y="38353"/>
                  <a:pt x="500068" y="-38355"/>
                  <a:pt x="886484" y="21307"/>
                </a:cubicBezTo>
                <a:cubicBezTo>
                  <a:pt x="1272900" y="80969"/>
                  <a:pt x="1782913" y="457411"/>
                  <a:pt x="2318497" y="473037"/>
                </a:cubicBezTo>
                <a:cubicBezTo>
                  <a:pt x="2854081" y="488663"/>
                  <a:pt x="3553041" y="122165"/>
                  <a:pt x="4099990" y="115062"/>
                </a:cubicBezTo>
                <a:cubicBezTo>
                  <a:pt x="4646939" y="107959"/>
                  <a:pt x="5196730" y="389225"/>
                  <a:pt x="5600194" y="430421"/>
                </a:cubicBezTo>
                <a:cubicBezTo>
                  <a:pt x="6003658" y="471617"/>
                  <a:pt x="6367344" y="382123"/>
                  <a:pt x="6520774" y="362236"/>
                </a:cubicBezTo>
              </a:path>
            </a:pathLst>
          </a:custGeom>
          <a:noFill/>
          <a:ln cap="flat">
            <a:solidFill>
              <a:srgbClr val="6666FE"/>
            </a:solidFill>
            <a:prstDash val="dash"/>
            <a:headEnd type="oval" w="lg" len="lg"/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2685026" y="808692"/>
            <a:ext cx="82968" cy="82968"/>
          </a:xfrm>
          <a:prstGeom prst="ellipse">
            <a:avLst/>
          </a:prstGeom>
          <a:noFill/>
          <a:ln w="38100" cmpd="sng">
            <a:solidFill>
              <a:srgbClr val="6666F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 flipH="1">
            <a:off x="5341203" y="605730"/>
            <a:ext cx="75948" cy="75948"/>
          </a:xfrm>
          <a:prstGeom prst="ellipse">
            <a:avLst/>
          </a:prstGeom>
          <a:noFill/>
          <a:ln w="38100" cmpd="sng">
            <a:solidFill>
              <a:srgbClr val="6666F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 descr="TT_Black_Transparent.gif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273" y="358007"/>
            <a:ext cx="811717" cy="811717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836300" y="6403438"/>
            <a:ext cx="8196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7C658C"/>
                </a:solidFill>
              </a:rPr>
              <a:t>25</a:t>
            </a:r>
            <a:r>
              <a:rPr lang="en-US" sz="2400" baseline="0" dirty="0">
                <a:solidFill>
                  <a:srgbClr val="7C658C"/>
                </a:solidFill>
              </a:rPr>
              <a:t> Years </a:t>
            </a:r>
            <a:r>
              <a:rPr lang="en-US" sz="2400" baseline="0" dirty="0">
                <a:solidFill>
                  <a:srgbClr val="C19EDA"/>
                </a:solidFill>
              </a:rPr>
              <a:t>of Success Strategies for Your Campus</a:t>
            </a:r>
            <a:endParaRPr lang="en-US" sz="2400" dirty="0">
              <a:solidFill>
                <a:srgbClr val="C19ED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30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Wrap Up and Q&amp;A:</a:t>
            </a:r>
            <a:br>
              <a:rPr lang="en-US" dirty="0"/>
            </a:br>
            <a:r>
              <a:rPr lang="en-US" dirty="0"/>
              <a:t>Data In and Data Out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3082" y="3938049"/>
            <a:ext cx="5177365" cy="1752600"/>
          </a:xfrm>
        </p:spPr>
        <p:txBody>
          <a:bodyPr/>
          <a:lstStyle/>
          <a:p>
            <a:r>
              <a:rPr lang="en-US" dirty="0"/>
              <a:t>Luis Frias</a:t>
            </a:r>
          </a:p>
          <a:p>
            <a:r>
              <a:rPr lang="en-US" dirty="0"/>
              <a:t>Redrock Software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745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823" y="1698414"/>
            <a:ext cx="7595150" cy="3344103"/>
          </a:xfrm>
        </p:spPr>
        <p:txBody>
          <a:bodyPr>
            <a:normAutofit/>
          </a:bodyPr>
          <a:lstStyle/>
          <a:p>
            <a:r>
              <a:rPr lang="en-US" sz="4800" dirty="0">
                <a:cs typeface="Myanmar Text" panose="020B0502040204020203" pitchFamily="34" charset="0"/>
              </a:rPr>
              <a:t>What Are Your Questions?</a:t>
            </a:r>
          </a:p>
        </p:txBody>
      </p:sp>
    </p:spTree>
    <p:extLst>
      <p:ext uri="{BB962C8B-B14F-4D97-AF65-F5344CB8AC3E}">
        <p14:creationId xmlns:p14="http://schemas.microsoft.com/office/powerpoint/2010/main" val="2473097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49911" y="1535837"/>
            <a:ext cx="8194089" cy="434118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/>
              <a:t>Power Search, List, &amp; Watch List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FAQ- How can I run reports on specific populations of students quickly and effectively?</a:t>
            </a:r>
          </a:p>
          <a:p>
            <a:pPr marL="457200" lvl="1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/>
              <a:t>Handling Sections and Reason With Ease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FAQ- How to create a Reason or Subject for students to choose on log in that are not a campus offered course?</a:t>
            </a:r>
          </a:p>
          <a:p>
            <a:pPr marL="457200" lvl="1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/>
              <a:t>Consultant Mgmt, Access,&amp; View in Trac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FAQ- How are students visits linked to their appointments?</a:t>
            </a:r>
          </a:p>
        </p:txBody>
      </p:sp>
    </p:spTree>
    <p:extLst>
      <p:ext uri="{BB962C8B-B14F-4D97-AF65-F5344CB8AC3E}">
        <p14:creationId xmlns:p14="http://schemas.microsoft.com/office/powerpoint/2010/main" val="1451177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83026" y="1535838"/>
            <a:ext cx="7737192" cy="43234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/>
              <a:t>Appointment Scheduling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FAQ- How can I constrain a list of students to a specific Subcenter?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/>
              <a:t>All You Need to Know About Creating Visits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FAQ- How can I run Reports on a specific visit information.</a:t>
            </a:r>
          </a:p>
          <a:p>
            <a:pPr marL="457200" lvl="1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/>
              <a:t>We Can Report on That: Reporting Options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The Trac System has many reporting categories as well as hundreds of customizable options available to you.</a:t>
            </a:r>
          </a:p>
        </p:txBody>
      </p:sp>
    </p:spTree>
    <p:extLst>
      <p:ext uri="{BB962C8B-B14F-4D97-AF65-F5344CB8AC3E}">
        <p14:creationId xmlns:p14="http://schemas.microsoft.com/office/powerpoint/2010/main" val="3500942194"/>
      </p:ext>
    </p:extLst>
  </p:cSld>
  <p:clrMapOvr>
    <a:masterClrMapping/>
  </p:clrMapOvr>
</p:sld>
</file>

<file path=ppt/theme/theme1.xml><?xml version="1.0" encoding="utf-8"?>
<a:theme xmlns:a="http://schemas.openxmlformats.org/drawingml/2006/main" name="2016 RSC Confere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 RSC Conference</Template>
  <TotalTime>2110</TotalTime>
  <Words>16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Marker Felt</vt:lpstr>
      <vt:lpstr>MarkerFelt</vt:lpstr>
      <vt:lpstr>Myanmar Text</vt:lpstr>
      <vt:lpstr>2016 RSC Conference</vt:lpstr>
      <vt:lpstr>Wrap Up and Q&amp;A: Data In and Data Out</vt:lpstr>
      <vt:lpstr>What Are Your Questions?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Iliana Visser</dc:creator>
  <cp:lastModifiedBy>Luis Frias</cp:lastModifiedBy>
  <cp:revision>20</cp:revision>
  <dcterms:created xsi:type="dcterms:W3CDTF">2017-02-27T17:24:41Z</dcterms:created>
  <dcterms:modified xsi:type="dcterms:W3CDTF">2018-04-02T23:34:19Z</dcterms:modified>
</cp:coreProperties>
</file>