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8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658C"/>
    <a:srgbClr val="6666FE"/>
    <a:srgbClr val="C19EDA"/>
    <a:srgbClr val="6325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39" autoAdjust="0"/>
  </p:normalViewPr>
  <p:slideViewPr>
    <p:cSldViewPr snapToGrid="0" snapToObjects="1">
      <p:cViewPr>
        <p:scale>
          <a:sx n="118" d="100"/>
          <a:sy n="118" d="100"/>
        </p:scale>
        <p:origin x="-1434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4B35D5-8CF8-444E-AB3B-2C9E70ABA960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C67FD2-BE2D-4847-ACFB-51557B0BA98A}">
      <dgm:prSet phldrT="[Text]"/>
      <dgm:spPr/>
      <dgm:t>
        <a:bodyPr/>
        <a:lstStyle/>
        <a:p>
          <a:r>
            <a:rPr lang="en-US" dirty="0" smtClean="0"/>
            <a:t>Faculty creates SAGE Referral</a:t>
          </a:r>
          <a:endParaRPr lang="en-US" dirty="0"/>
        </a:p>
      </dgm:t>
    </dgm:pt>
    <dgm:pt modelId="{13D022BF-5FAA-42BB-950C-7B8661C04ADC}" type="parTrans" cxnId="{8F49C8A4-7A11-4E99-9321-B601EC6EC8CF}">
      <dgm:prSet/>
      <dgm:spPr/>
      <dgm:t>
        <a:bodyPr/>
        <a:lstStyle/>
        <a:p>
          <a:endParaRPr lang="en-US"/>
        </a:p>
      </dgm:t>
    </dgm:pt>
    <dgm:pt modelId="{356606B8-A71A-4FEC-A8B9-7CB0A07323B2}" type="sibTrans" cxnId="{8F49C8A4-7A11-4E99-9321-B601EC6EC8CF}">
      <dgm:prSet/>
      <dgm:spPr/>
      <dgm:t>
        <a:bodyPr/>
        <a:lstStyle/>
        <a:p>
          <a:endParaRPr lang="en-US"/>
        </a:p>
      </dgm:t>
    </dgm:pt>
    <dgm:pt modelId="{8BC1E239-FEDB-4DEA-9CE2-50F71CDEE95C}">
      <dgm:prSet phldrT="[Text]"/>
      <dgm:spPr/>
      <dgm:t>
        <a:bodyPr/>
        <a:lstStyle/>
        <a:p>
          <a:r>
            <a:rPr lang="en-US" dirty="0" smtClean="0"/>
            <a:t>Email to Student and Center</a:t>
          </a:r>
          <a:endParaRPr lang="en-US" dirty="0"/>
        </a:p>
      </dgm:t>
    </dgm:pt>
    <dgm:pt modelId="{9E39A4CA-6C46-4294-8996-46BACC43FFA7}" type="parTrans" cxnId="{5F435B7F-F7DA-4D62-8861-7E50BF27EEB6}">
      <dgm:prSet/>
      <dgm:spPr/>
      <dgm:t>
        <a:bodyPr/>
        <a:lstStyle/>
        <a:p>
          <a:endParaRPr lang="en-US"/>
        </a:p>
      </dgm:t>
    </dgm:pt>
    <dgm:pt modelId="{F8B75CC1-1942-45C8-A867-E69B3041D268}" type="sibTrans" cxnId="{5F435B7F-F7DA-4D62-8861-7E50BF27EEB6}">
      <dgm:prSet/>
      <dgm:spPr/>
      <dgm:t>
        <a:bodyPr/>
        <a:lstStyle/>
        <a:p>
          <a:endParaRPr lang="en-US"/>
        </a:p>
      </dgm:t>
    </dgm:pt>
    <dgm:pt modelId="{98AED8F6-EFE3-465E-B6C4-F7295C8FD617}">
      <dgm:prSet phldrT="[Text]"/>
      <dgm:spPr/>
      <dgm:t>
        <a:bodyPr/>
        <a:lstStyle/>
        <a:p>
          <a:r>
            <a:rPr lang="en-US" dirty="0" smtClean="0"/>
            <a:t>Outreach to student</a:t>
          </a:r>
          <a:endParaRPr lang="en-US" dirty="0"/>
        </a:p>
      </dgm:t>
    </dgm:pt>
    <dgm:pt modelId="{6E71881E-3136-4400-B88F-CD11C90691D6}" type="parTrans" cxnId="{40299586-EFD9-4332-B5E3-0396F99F3F89}">
      <dgm:prSet/>
      <dgm:spPr/>
      <dgm:t>
        <a:bodyPr/>
        <a:lstStyle/>
        <a:p>
          <a:endParaRPr lang="en-US"/>
        </a:p>
      </dgm:t>
    </dgm:pt>
    <dgm:pt modelId="{A034CF7F-91F9-4C9E-9051-A265C805B94E}" type="sibTrans" cxnId="{40299586-EFD9-4332-B5E3-0396F99F3F89}">
      <dgm:prSet/>
      <dgm:spPr/>
      <dgm:t>
        <a:bodyPr/>
        <a:lstStyle/>
        <a:p>
          <a:endParaRPr lang="en-US"/>
        </a:p>
      </dgm:t>
    </dgm:pt>
    <dgm:pt modelId="{9A7755C8-5321-4B5B-8F4D-09BE67A78C0E}">
      <dgm:prSet phldrT="[Text]"/>
      <dgm:spPr/>
      <dgm:t>
        <a:bodyPr/>
        <a:lstStyle/>
        <a:p>
          <a:r>
            <a:rPr lang="en-US" dirty="0" smtClean="0"/>
            <a:t>Student arrives for Tutoring</a:t>
          </a:r>
          <a:endParaRPr lang="en-US" dirty="0"/>
        </a:p>
      </dgm:t>
    </dgm:pt>
    <dgm:pt modelId="{DD8CF9B8-11C3-47A7-AE91-A2E5CB44A28B}" type="parTrans" cxnId="{BB5B123E-7F87-4626-8E0A-D2ADC55A1627}">
      <dgm:prSet/>
      <dgm:spPr/>
      <dgm:t>
        <a:bodyPr/>
        <a:lstStyle/>
        <a:p>
          <a:endParaRPr lang="en-US"/>
        </a:p>
      </dgm:t>
    </dgm:pt>
    <dgm:pt modelId="{0069B400-3DFF-4073-AFA3-882D81F696E0}" type="sibTrans" cxnId="{BB5B123E-7F87-4626-8E0A-D2ADC55A1627}">
      <dgm:prSet/>
      <dgm:spPr/>
      <dgm:t>
        <a:bodyPr/>
        <a:lstStyle/>
        <a:p>
          <a:endParaRPr lang="en-US"/>
        </a:p>
      </dgm:t>
    </dgm:pt>
    <dgm:pt modelId="{A1AC74CF-C58E-4740-AC94-59F2E707158E}">
      <dgm:prSet phldrT="[Text]"/>
      <dgm:spPr/>
      <dgm:t>
        <a:bodyPr/>
        <a:lstStyle/>
        <a:p>
          <a:r>
            <a:rPr lang="en-US" dirty="0" smtClean="0"/>
            <a:t>Referral completed and email to Faculty</a:t>
          </a:r>
          <a:endParaRPr lang="en-US" dirty="0"/>
        </a:p>
      </dgm:t>
    </dgm:pt>
    <dgm:pt modelId="{CCFB01A2-1B5C-4312-BC32-1657D44F6F99}" type="parTrans" cxnId="{AFA3F031-2D9C-4C23-B951-50B3511AE226}">
      <dgm:prSet/>
      <dgm:spPr/>
      <dgm:t>
        <a:bodyPr/>
        <a:lstStyle/>
        <a:p>
          <a:endParaRPr lang="en-US"/>
        </a:p>
      </dgm:t>
    </dgm:pt>
    <dgm:pt modelId="{03F16F00-DED9-4D99-A0A0-B28BF4FABE37}" type="sibTrans" cxnId="{AFA3F031-2D9C-4C23-B951-50B3511AE226}">
      <dgm:prSet/>
      <dgm:spPr/>
      <dgm:t>
        <a:bodyPr/>
        <a:lstStyle/>
        <a:p>
          <a:endParaRPr lang="en-US"/>
        </a:p>
      </dgm:t>
    </dgm:pt>
    <dgm:pt modelId="{2C29DEA1-4C15-447D-9C48-86F4A8808ADB}" type="pres">
      <dgm:prSet presAssocID="{C54B35D5-8CF8-444E-AB3B-2C9E70ABA96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F378CAE-25EC-41C4-B980-1CCDE2E15C30}" type="pres">
      <dgm:prSet presAssocID="{04C67FD2-BE2D-4847-ACFB-51557B0BA98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033551-AF5E-46CA-A0AD-497B3D01579F}" type="pres">
      <dgm:prSet presAssocID="{04C67FD2-BE2D-4847-ACFB-51557B0BA98A}" presName="spNode" presStyleCnt="0"/>
      <dgm:spPr/>
    </dgm:pt>
    <dgm:pt modelId="{F554CF13-D04E-4D3F-9636-CFE2E6435802}" type="pres">
      <dgm:prSet presAssocID="{356606B8-A71A-4FEC-A8B9-7CB0A07323B2}" presName="sibTrans" presStyleLbl="sibTrans1D1" presStyleIdx="0" presStyleCnt="5"/>
      <dgm:spPr/>
      <dgm:t>
        <a:bodyPr/>
        <a:lstStyle/>
        <a:p>
          <a:endParaRPr lang="en-US"/>
        </a:p>
      </dgm:t>
    </dgm:pt>
    <dgm:pt modelId="{D0095D93-BEF1-4F92-8543-5A7B5CB2C052}" type="pres">
      <dgm:prSet presAssocID="{8BC1E239-FEDB-4DEA-9CE2-50F71CDEE95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DC20A8-EFC9-442B-AEB2-15E68F389BA2}" type="pres">
      <dgm:prSet presAssocID="{8BC1E239-FEDB-4DEA-9CE2-50F71CDEE95C}" presName="spNode" presStyleCnt="0"/>
      <dgm:spPr/>
    </dgm:pt>
    <dgm:pt modelId="{F9714395-64F5-447F-AF93-E958033839F8}" type="pres">
      <dgm:prSet presAssocID="{F8B75CC1-1942-45C8-A867-E69B3041D268}" presName="sibTrans" presStyleLbl="sibTrans1D1" presStyleIdx="1" presStyleCnt="5"/>
      <dgm:spPr/>
      <dgm:t>
        <a:bodyPr/>
        <a:lstStyle/>
        <a:p>
          <a:endParaRPr lang="en-US"/>
        </a:p>
      </dgm:t>
    </dgm:pt>
    <dgm:pt modelId="{17CA67CE-EE7A-4A4B-B6BE-EBB7AC17D1C1}" type="pres">
      <dgm:prSet presAssocID="{98AED8F6-EFE3-465E-B6C4-F7295C8FD61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EED785-4D38-4806-88EA-942F7C0CB098}" type="pres">
      <dgm:prSet presAssocID="{98AED8F6-EFE3-465E-B6C4-F7295C8FD617}" presName="spNode" presStyleCnt="0"/>
      <dgm:spPr/>
    </dgm:pt>
    <dgm:pt modelId="{3C0A2A5E-E2E5-4537-874A-9F3E0993E9DF}" type="pres">
      <dgm:prSet presAssocID="{A034CF7F-91F9-4C9E-9051-A265C805B94E}" presName="sibTrans" presStyleLbl="sibTrans1D1" presStyleIdx="2" presStyleCnt="5"/>
      <dgm:spPr/>
      <dgm:t>
        <a:bodyPr/>
        <a:lstStyle/>
        <a:p>
          <a:endParaRPr lang="en-US"/>
        </a:p>
      </dgm:t>
    </dgm:pt>
    <dgm:pt modelId="{736C2976-23C9-4363-9633-06535DC6A561}" type="pres">
      <dgm:prSet presAssocID="{9A7755C8-5321-4B5B-8F4D-09BE67A78C0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681C1A-C662-4D5A-905F-3CE52636387E}" type="pres">
      <dgm:prSet presAssocID="{9A7755C8-5321-4B5B-8F4D-09BE67A78C0E}" presName="spNode" presStyleCnt="0"/>
      <dgm:spPr/>
    </dgm:pt>
    <dgm:pt modelId="{B3299DB3-61FB-4438-88F5-1762354038CB}" type="pres">
      <dgm:prSet presAssocID="{0069B400-3DFF-4073-AFA3-882D81F696E0}" presName="sibTrans" presStyleLbl="sibTrans1D1" presStyleIdx="3" presStyleCnt="5"/>
      <dgm:spPr/>
      <dgm:t>
        <a:bodyPr/>
        <a:lstStyle/>
        <a:p>
          <a:endParaRPr lang="en-US"/>
        </a:p>
      </dgm:t>
    </dgm:pt>
    <dgm:pt modelId="{EC7DD1C3-A25C-4D1D-BF81-C5F7A3718964}" type="pres">
      <dgm:prSet presAssocID="{A1AC74CF-C58E-4740-AC94-59F2E707158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99A337-1C7C-420C-90EA-08BCE58B0561}" type="pres">
      <dgm:prSet presAssocID="{A1AC74CF-C58E-4740-AC94-59F2E707158E}" presName="spNode" presStyleCnt="0"/>
      <dgm:spPr/>
    </dgm:pt>
    <dgm:pt modelId="{0AE248BA-B327-47AD-991A-E0533E22CF21}" type="pres">
      <dgm:prSet presAssocID="{03F16F00-DED9-4D99-A0A0-B28BF4FABE37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4C776EB6-2480-4DE4-B35F-F2676DC9B58C}" type="presOf" srcId="{9A7755C8-5321-4B5B-8F4D-09BE67A78C0E}" destId="{736C2976-23C9-4363-9633-06535DC6A561}" srcOrd="0" destOrd="0" presId="urn:microsoft.com/office/officeart/2005/8/layout/cycle5"/>
    <dgm:cxn modelId="{40299586-EFD9-4332-B5E3-0396F99F3F89}" srcId="{C54B35D5-8CF8-444E-AB3B-2C9E70ABA960}" destId="{98AED8F6-EFE3-465E-B6C4-F7295C8FD617}" srcOrd="2" destOrd="0" parTransId="{6E71881E-3136-4400-B88F-CD11C90691D6}" sibTransId="{A034CF7F-91F9-4C9E-9051-A265C805B94E}"/>
    <dgm:cxn modelId="{81386092-1A48-4804-BB14-42F9DB3FAC5B}" type="presOf" srcId="{A1AC74CF-C58E-4740-AC94-59F2E707158E}" destId="{EC7DD1C3-A25C-4D1D-BF81-C5F7A3718964}" srcOrd="0" destOrd="0" presId="urn:microsoft.com/office/officeart/2005/8/layout/cycle5"/>
    <dgm:cxn modelId="{02242A8B-EFDE-4C62-98F4-079E0868AD52}" type="presOf" srcId="{0069B400-3DFF-4073-AFA3-882D81F696E0}" destId="{B3299DB3-61FB-4438-88F5-1762354038CB}" srcOrd="0" destOrd="0" presId="urn:microsoft.com/office/officeart/2005/8/layout/cycle5"/>
    <dgm:cxn modelId="{BB5B123E-7F87-4626-8E0A-D2ADC55A1627}" srcId="{C54B35D5-8CF8-444E-AB3B-2C9E70ABA960}" destId="{9A7755C8-5321-4B5B-8F4D-09BE67A78C0E}" srcOrd="3" destOrd="0" parTransId="{DD8CF9B8-11C3-47A7-AE91-A2E5CB44A28B}" sibTransId="{0069B400-3DFF-4073-AFA3-882D81F696E0}"/>
    <dgm:cxn modelId="{5F435B7F-F7DA-4D62-8861-7E50BF27EEB6}" srcId="{C54B35D5-8CF8-444E-AB3B-2C9E70ABA960}" destId="{8BC1E239-FEDB-4DEA-9CE2-50F71CDEE95C}" srcOrd="1" destOrd="0" parTransId="{9E39A4CA-6C46-4294-8996-46BACC43FFA7}" sibTransId="{F8B75CC1-1942-45C8-A867-E69B3041D268}"/>
    <dgm:cxn modelId="{9F875D1B-A52E-4CF5-ABAB-3B8A6F734EEE}" type="presOf" srcId="{04C67FD2-BE2D-4847-ACFB-51557B0BA98A}" destId="{DF378CAE-25EC-41C4-B980-1CCDE2E15C30}" srcOrd="0" destOrd="0" presId="urn:microsoft.com/office/officeart/2005/8/layout/cycle5"/>
    <dgm:cxn modelId="{4F2F0C34-6353-406E-A09C-F647F1DA7958}" type="presOf" srcId="{A034CF7F-91F9-4C9E-9051-A265C805B94E}" destId="{3C0A2A5E-E2E5-4537-874A-9F3E0993E9DF}" srcOrd="0" destOrd="0" presId="urn:microsoft.com/office/officeart/2005/8/layout/cycle5"/>
    <dgm:cxn modelId="{18453E90-DCC4-49CF-BEB3-961D4F57B312}" type="presOf" srcId="{F8B75CC1-1942-45C8-A867-E69B3041D268}" destId="{F9714395-64F5-447F-AF93-E958033839F8}" srcOrd="0" destOrd="0" presId="urn:microsoft.com/office/officeart/2005/8/layout/cycle5"/>
    <dgm:cxn modelId="{CA7F7FB3-E6D3-488E-B5B3-A71D162C49FE}" type="presOf" srcId="{8BC1E239-FEDB-4DEA-9CE2-50F71CDEE95C}" destId="{D0095D93-BEF1-4F92-8543-5A7B5CB2C052}" srcOrd="0" destOrd="0" presId="urn:microsoft.com/office/officeart/2005/8/layout/cycle5"/>
    <dgm:cxn modelId="{2855D3FE-2D52-4F26-840C-8C6059288808}" type="presOf" srcId="{C54B35D5-8CF8-444E-AB3B-2C9E70ABA960}" destId="{2C29DEA1-4C15-447D-9C48-86F4A8808ADB}" srcOrd="0" destOrd="0" presId="urn:microsoft.com/office/officeart/2005/8/layout/cycle5"/>
    <dgm:cxn modelId="{AFA3F031-2D9C-4C23-B951-50B3511AE226}" srcId="{C54B35D5-8CF8-444E-AB3B-2C9E70ABA960}" destId="{A1AC74CF-C58E-4740-AC94-59F2E707158E}" srcOrd="4" destOrd="0" parTransId="{CCFB01A2-1B5C-4312-BC32-1657D44F6F99}" sibTransId="{03F16F00-DED9-4D99-A0A0-B28BF4FABE37}"/>
    <dgm:cxn modelId="{8F49C8A4-7A11-4E99-9321-B601EC6EC8CF}" srcId="{C54B35D5-8CF8-444E-AB3B-2C9E70ABA960}" destId="{04C67FD2-BE2D-4847-ACFB-51557B0BA98A}" srcOrd="0" destOrd="0" parTransId="{13D022BF-5FAA-42BB-950C-7B8661C04ADC}" sibTransId="{356606B8-A71A-4FEC-A8B9-7CB0A07323B2}"/>
    <dgm:cxn modelId="{C50EAE8A-6214-4052-9D41-553646048AE0}" type="presOf" srcId="{03F16F00-DED9-4D99-A0A0-B28BF4FABE37}" destId="{0AE248BA-B327-47AD-991A-E0533E22CF21}" srcOrd="0" destOrd="0" presId="urn:microsoft.com/office/officeart/2005/8/layout/cycle5"/>
    <dgm:cxn modelId="{95CA7D46-4416-4E5D-9DDE-CAC955C498CC}" type="presOf" srcId="{356606B8-A71A-4FEC-A8B9-7CB0A07323B2}" destId="{F554CF13-D04E-4D3F-9636-CFE2E6435802}" srcOrd="0" destOrd="0" presId="urn:microsoft.com/office/officeart/2005/8/layout/cycle5"/>
    <dgm:cxn modelId="{4805213B-EAB9-4392-97EA-5E0C8F78753F}" type="presOf" srcId="{98AED8F6-EFE3-465E-B6C4-F7295C8FD617}" destId="{17CA67CE-EE7A-4A4B-B6BE-EBB7AC17D1C1}" srcOrd="0" destOrd="0" presId="urn:microsoft.com/office/officeart/2005/8/layout/cycle5"/>
    <dgm:cxn modelId="{54007590-8944-436C-8051-43EC2A4E0724}" type="presParOf" srcId="{2C29DEA1-4C15-447D-9C48-86F4A8808ADB}" destId="{DF378CAE-25EC-41C4-B980-1CCDE2E15C30}" srcOrd="0" destOrd="0" presId="urn:microsoft.com/office/officeart/2005/8/layout/cycle5"/>
    <dgm:cxn modelId="{E58A4951-72AC-468E-9CE0-49666A82CB99}" type="presParOf" srcId="{2C29DEA1-4C15-447D-9C48-86F4A8808ADB}" destId="{D7033551-AF5E-46CA-A0AD-497B3D01579F}" srcOrd="1" destOrd="0" presId="urn:microsoft.com/office/officeart/2005/8/layout/cycle5"/>
    <dgm:cxn modelId="{A9CD648B-9A24-4275-98CA-8DB735925B28}" type="presParOf" srcId="{2C29DEA1-4C15-447D-9C48-86F4A8808ADB}" destId="{F554CF13-D04E-4D3F-9636-CFE2E6435802}" srcOrd="2" destOrd="0" presId="urn:microsoft.com/office/officeart/2005/8/layout/cycle5"/>
    <dgm:cxn modelId="{B8B819A6-D88F-441E-A431-F3CA7CD50F01}" type="presParOf" srcId="{2C29DEA1-4C15-447D-9C48-86F4A8808ADB}" destId="{D0095D93-BEF1-4F92-8543-5A7B5CB2C052}" srcOrd="3" destOrd="0" presId="urn:microsoft.com/office/officeart/2005/8/layout/cycle5"/>
    <dgm:cxn modelId="{F2E1D884-23F9-450B-9522-AE543BB9FC5C}" type="presParOf" srcId="{2C29DEA1-4C15-447D-9C48-86F4A8808ADB}" destId="{6CDC20A8-EFC9-442B-AEB2-15E68F389BA2}" srcOrd="4" destOrd="0" presId="urn:microsoft.com/office/officeart/2005/8/layout/cycle5"/>
    <dgm:cxn modelId="{FE6CE358-CAB6-4522-A48A-AB8C3AABE067}" type="presParOf" srcId="{2C29DEA1-4C15-447D-9C48-86F4A8808ADB}" destId="{F9714395-64F5-447F-AF93-E958033839F8}" srcOrd="5" destOrd="0" presId="urn:microsoft.com/office/officeart/2005/8/layout/cycle5"/>
    <dgm:cxn modelId="{D96F85C9-FDD6-4D9B-977F-41ADADCC02AF}" type="presParOf" srcId="{2C29DEA1-4C15-447D-9C48-86F4A8808ADB}" destId="{17CA67CE-EE7A-4A4B-B6BE-EBB7AC17D1C1}" srcOrd="6" destOrd="0" presId="urn:microsoft.com/office/officeart/2005/8/layout/cycle5"/>
    <dgm:cxn modelId="{A2BAA36F-6BF2-4382-B8CC-758907AA4675}" type="presParOf" srcId="{2C29DEA1-4C15-447D-9C48-86F4A8808ADB}" destId="{AEEED785-4D38-4806-88EA-942F7C0CB098}" srcOrd="7" destOrd="0" presId="urn:microsoft.com/office/officeart/2005/8/layout/cycle5"/>
    <dgm:cxn modelId="{BA13BDB4-FA07-423C-B68E-F37E5245BF86}" type="presParOf" srcId="{2C29DEA1-4C15-447D-9C48-86F4A8808ADB}" destId="{3C0A2A5E-E2E5-4537-874A-9F3E0993E9DF}" srcOrd="8" destOrd="0" presId="urn:microsoft.com/office/officeart/2005/8/layout/cycle5"/>
    <dgm:cxn modelId="{C631284E-D5A5-4F0F-A24E-FCCE5A96198D}" type="presParOf" srcId="{2C29DEA1-4C15-447D-9C48-86F4A8808ADB}" destId="{736C2976-23C9-4363-9633-06535DC6A561}" srcOrd="9" destOrd="0" presId="urn:microsoft.com/office/officeart/2005/8/layout/cycle5"/>
    <dgm:cxn modelId="{1A069881-A581-4B27-8FD6-ACAB5A3CC6FC}" type="presParOf" srcId="{2C29DEA1-4C15-447D-9C48-86F4A8808ADB}" destId="{AF681C1A-C662-4D5A-905F-3CE52636387E}" srcOrd="10" destOrd="0" presId="urn:microsoft.com/office/officeart/2005/8/layout/cycle5"/>
    <dgm:cxn modelId="{3CCC8475-47E4-4EE5-B516-EDC4D9FCE1D4}" type="presParOf" srcId="{2C29DEA1-4C15-447D-9C48-86F4A8808ADB}" destId="{B3299DB3-61FB-4438-88F5-1762354038CB}" srcOrd="11" destOrd="0" presId="urn:microsoft.com/office/officeart/2005/8/layout/cycle5"/>
    <dgm:cxn modelId="{62678A06-63E1-40F2-9A88-C10646932385}" type="presParOf" srcId="{2C29DEA1-4C15-447D-9C48-86F4A8808ADB}" destId="{EC7DD1C3-A25C-4D1D-BF81-C5F7A3718964}" srcOrd="12" destOrd="0" presId="urn:microsoft.com/office/officeart/2005/8/layout/cycle5"/>
    <dgm:cxn modelId="{44CEF681-438D-4F8B-8976-76D66D295178}" type="presParOf" srcId="{2C29DEA1-4C15-447D-9C48-86F4A8808ADB}" destId="{8699A337-1C7C-420C-90EA-08BCE58B0561}" srcOrd="13" destOrd="0" presId="urn:microsoft.com/office/officeart/2005/8/layout/cycle5"/>
    <dgm:cxn modelId="{6C12C633-E093-47E1-8919-F82A90EDA062}" type="presParOf" srcId="{2C29DEA1-4C15-447D-9C48-86F4A8808ADB}" destId="{0AE248BA-B327-47AD-991A-E0533E22CF21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78CAE-25EC-41C4-B980-1CCDE2E15C30}">
      <dsp:nvSpPr>
        <dsp:cNvPr id="0" name=""/>
        <dsp:cNvSpPr/>
      </dsp:nvSpPr>
      <dsp:spPr>
        <a:xfrm>
          <a:off x="3182257" y="1978"/>
          <a:ext cx="1298346" cy="8439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Faculty creates SAGE Referral</a:t>
          </a:r>
          <a:endParaRPr lang="en-US" sz="1300" kern="1200" dirty="0"/>
        </a:p>
      </dsp:txBody>
      <dsp:txXfrm>
        <a:off x="3223454" y="43175"/>
        <a:ext cx="1215952" cy="761531"/>
      </dsp:txXfrm>
    </dsp:sp>
    <dsp:sp modelId="{F554CF13-D04E-4D3F-9636-CFE2E6435802}">
      <dsp:nvSpPr>
        <dsp:cNvPr id="0" name=""/>
        <dsp:cNvSpPr/>
      </dsp:nvSpPr>
      <dsp:spPr>
        <a:xfrm>
          <a:off x="2145854" y="423941"/>
          <a:ext cx="3371153" cy="3371153"/>
        </a:xfrm>
        <a:custGeom>
          <a:avLst/>
          <a:gdLst/>
          <a:ahLst/>
          <a:cxnLst/>
          <a:rect l="0" t="0" r="0" b="0"/>
          <a:pathLst>
            <a:path>
              <a:moveTo>
                <a:pt x="2508563" y="214569"/>
              </a:moveTo>
              <a:arcTo wR="1685576" hR="1685576" stAng="17953547" swAng="121136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095D93-BEF1-4F92-8543-5A7B5CB2C052}">
      <dsp:nvSpPr>
        <dsp:cNvPr id="0" name=""/>
        <dsp:cNvSpPr/>
      </dsp:nvSpPr>
      <dsp:spPr>
        <a:xfrm>
          <a:off x="4785336" y="1166683"/>
          <a:ext cx="1298346" cy="8439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Email to Student and Center</a:t>
          </a:r>
          <a:endParaRPr lang="en-US" sz="1300" kern="1200" dirty="0"/>
        </a:p>
      </dsp:txBody>
      <dsp:txXfrm>
        <a:off x="4826533" y="1207880"/>
        <a:ext cx="1215952" cy="761531"/>
      </dsp:txXfrm>
    </dsp:sp>
    <dsp:sp modelId="{F9714395-64F5-447F-AF93-E958033839F8}">
      <dsp:nvSpPr>
        <dsp:cNvPr id="0" name=""/>
        <dsp:cNvSpPr/>
      </dsp:nvSpPr>
      <dsp:spPr>
        <a:xfrm>
          <a:off x="2145854" y="423941"/>
          <a:ext cx="3371153" cy="3371153"/>
        </a:xfrm>
        <a:custGeom>
          <a:avLst/>
          <a:gdLst/>
          <a:ahLst/>
          <a:cxnLst/>
          <a:rect l="0" t="0" r="0" b="0"/>
          <a:pathLst>
            <a:path>
              <a:moveTo>
                <a:pt x="3367108" y="1802286"/>
              </a:moveTo>
              <a:arcTo wR="1685576" hR="1685576" stAng="21838220" swAng="135959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A67CE-EE7A-4A4B-B6BE-EBB7AC17D1C1}">
      <dsp:nvSpPr>
        <dsp:cNvPr id="0" name=""/>
        <dsp:cNvSpPr/>
      </dsp:nvSpPr>
      <dsp:spPr>
        <a:xfrm>
          <a:off x="4173015" y="3051215"/>
          <a:ext cx="1298346" cy="8439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Outreach to student</a:t>
          </a:r>
          <a:endParaRPr lang="en-US" sz="1300" kern="1200" dirty="0"/>
        </a:p>
      </dsp:txBody>
      <dsp:txXfrm>
        <a:off x="4214212" y="3092412"/>
        <a:ext cx="1215952" cy="761531"/>
      </dsp:txXfrm>
    </dsp:sp>
    <dsp:sp modelId="{3C0A2A5E-E2E5-4537-874A-9F3E0993E9DF}">
      <dsp:nvSpPr>
        <dsp:cNvPr id="0" name=""/>
        <dsp:cNvSpPr/>
      </dsp:nvSpPr>
      <dsp:spPr>
        <a:xfrm>
          <a:off x="2145854" y="423941"/>
          <a:ext cx="3371153" cy="3371153"/>
        </a:xfrm>
        <a:custGeom>
          <a:avLst/>
          <a:gdLst/>
          <a:ahLst/>
          <a:cxnLst/>
          <a:rect l="0" t="0" r="0" b="0"/>
          <a:pathLst>
            <a:path>
              <a:moveTo>
                <a:pt x="1892386" y="3358418"/>
              </a:moveTo>
              <a:arcTo wR="1685576" hR="1685576" stAng="4977143" swAng="8457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6C2976-23C9-4363-9633-06535DC6A561}">
      <dsp:nvSpPr>
        <dsp:cNvPr id="0" name=""/>
        <dsp:cNvSpPr/>
      </dsp:nvSpPr>
      <dsp:spPr>
        <a:xfrm>
          <a:off x="2191500" y="3051215"/>
          <a:ext cx="1298346" cy="8439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Student arrives for Tutoring</a:t>
          </a:r>
          <a:endParaRPr lang="en-US" sz="1300" kern="1200" dirty="0"/>
        </a:p>
      </dsp:txBody>
      <dsp:txXfrm>
        <a:off x="2232697" y="3092412"/>
        <a:ext cx="1215952" cy="761531"/>
      </dsp:txXfrm>
    </dsp:sp>
    <dsp:sp modelId="{B3299DB3-61FB-4438-88F5-1762354038CB}">
      <dsp:nvSpPr>
        <dsp:cNvPr id="0" name=""/>
        <dsp:cNvSpPr/>
      </dsp:nvSpPr>
      <dsp:spPr>
        <a:xfrm>
          <a:off x="2145854" y="423941"/>
          <a:ext cx="3371153" cy="3371153"/>
        </a:xfrm>
        <a:custGeom>
          <a:avLst/>
          <a:gdLst/>
          <a:ahLst/>
          <a:cxnLst/>
          <a:rect l="0" t="0" r="0" b="0"/>
          <a:pathLst>
            <a:path>
              <a:moveTo>
                <a:pt x="178808" y="2441102"/>
              </a:moveTo>
              <a:arcTo wR="1685576" hR="1685576" stAng="9202190" swAng="135959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7DD1C3-A25C-4D1D-BF81-C5F7A3718964}">
      <dsp:nvSpPr>
        <dsp:cNvPr id="0" name=""/>
        <dsp:cNvSpPr/>
      </dsp:nvSpPr>
      <dsp:spPr>
        <a:xfrm>
          <a:off x="1579179" y="1166683"/>
          <a:ext cx="1298346" cy="8439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Referral completed and email to Faculty</a:t>
          </a:r>
          <a:endParaRPr lang="en-US" sz="1300" kern="1200" dirty="0"/>
        </a:p>
      </dsp:txBody>
      <dsp:txXfrm>
        <a:off x="1620376" y="1207880"/>
        <a:ext cx="1215952" cy="761531"/>
      </dsp:txXfrm>
    </dsp:sp>
    <dsp:sp modelId="{0AE248BA-B327-47AD-991A-E0533E22CF21}">
      <dsp:nvSpPr>
        <dsp:cNvPr id="0" name=""/>
        <dsp:cNvSpPr/>
      </dsp:nvSpPr>
      <dsp:spPr>
        <a:xfrm>
          <a:off x="2145854" y="423941"/>
          <a:ext cx="3371153" cy="3371153"/>
        </a:xfrm>
        <a:custGeom>
          <a:avLst/>
          <a:gdLst/>
          <a:ahLst/>
          <a:cxnLst/>
          <a:rect l="0" t="0" r="0" b="0"/>
          <a:pathLst>
            <a:path>
              <a:moveTo>
                <a:pt x="405476" y="588985"/>
              </a:moveTo>
              <a:arcTo wR="1685576" hR="1685576" stAng="13235091" swAng="121136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5D580-FD9B-3A47-9405-D2943E6360AB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9FE84-9FD9-7C41-88FE-E993B633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56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3133" y="1607963"/>
            <a:ext cx="7323667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3156" y="3519317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15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47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21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5887" y="1192388"/>
            <a:ext cx="7430912" cy="10583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5888" y="2342444"/>
            <a:ext cx="7430911" cy="37837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68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9999" y="4406900"/>
            <a:ext cx="722471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9999" y="2906713"/>
            <a:ext cx="72247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6864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388" y="1205975"/>
            <a:ext cx="75579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0556" y="2504722"/>
            <a:ext cx="3599744" cy="3621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3"/>
          <p:cNvSpPr>
            <a:spLocks noGrp="1"/>
          </p:cNvSpPr>
          <p:nvPr>
            <p:ph sz="half" idx="13"/>
          </p:nvPr>
        </p:nvSpPr>
        <p:spPr>
          <a:xfrm>
            <a:off x="1192388" y="2518833"/>
            <a:ext cx="3599744" cy="3621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630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3066" y="1206499"/>
            <a:ext cx="7433733" cy="101250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58833" y="2300111"/>
            <a:ext cx="3627967" cy="543276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58833" y="2850443"/>
            <a:ext cx="3627967" cy="32757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5"/>
          <p:cNvSpPr>
            <a:spLocks noGrp="1"/>
          </p:cNvSpPr>
          <p:nvPr>
            <p:ph sz="quarter" idx="13"/>
          </p:nvPr>
        </p:nvSpPr>
        <p:spPr>
          <a:xfrm>
            <a:off x="1253067" y="2850443"/>
            <a:ext cx="3627967" cy="3275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253067" y="2297290"/>
            <a:ext cx="3627967" cy="543276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288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444" y="1170694"/>
            <a:ext cx="7360356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837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3665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444" y="1220610"/>
            <a:ext cx="2921005" cy="7408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4500" y="1220611"/>
            <a:ext cx="4432300" cy="49055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26444" y="1968500"/>
            <a:ext cx="2918365" cy="41576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3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3844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3844" y="1234721"/>
            <a:ext cx="5486400" cy="34928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3844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8514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RR_Circle.gif"/>
          <p:cNvPicPr>
            <a:picLocks noChangeAspect="1"/>
          </p:cNvPicPr>
          <p:nvPr/>
        </p:nvPicPr>
        <p:blipFill rotWithShape="1">
          <a:blip r:embed="rId13">
            <a:alphaModFix am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9" b="42478"/>
          <a:stretch/>
        </p:blipFill>
        <p:spPr>
          <a:xfrm>
            <a:off x="-174" y="5097558"/>
            <a:ext cx="2607278" cy="176754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35" name="Oval 34"/>
          <p:cNvSpPr/>
          <p:nvPr/>
        </p:nvSpPr>
        <p:spPr>
          <a:xfrm>
            <a:off x="-451763" y="5079839"/>
            <a:ext cx="3060075" cy="3060075"/>
          </a:xfrm>
          <a:prstGeom prst="ellipse">
            <a:avLst/>
          </a:prstGeom>
          <a:gradFill flip="none" rotWithShape="1">
            <a:gsLst>
              <a:gs pos="40000">
                <a:schemeClr val="bg1">
                  <a:alpha val="0"/>
                </a:schemeClr>
              </a:gs>
              <a:gs pos="90000">
                <a:schemeClr val="bg1">
                  <a:alpha val="80000"/>
                </a:schemeClr>
              </a:gs>
            </a:gsLst>
            <a:lin ang="189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ttcap-orig.jpg"/>
          <p:cNvPicPr>
            <a:picLocks noChangeAspect="1"/>
          </p:cNvPicPr>
          <p:nvPr/>
        </p:nvPicPr>
        <p:blipFill rotWithShape="1">
          <a:blip r:embed="rId1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130" b="27269"/>
          <a:stretch/>
        </p:blipFill>
        <p:spPr>
          <a:xfrm>
            <a:off x="8524" y="5498"/>
            <a:ext cx="9144000" cy="1119568"/>
          </a:xfrm>
          <a:prstGeom prst="rect">
            <a:avLst/>
          </a:prstGeom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1220611"/>
            <a:ext cx="7391400" cy="1051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328333"/>
            <a:ext cx="7391400" cy="3797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 rot="5400000">
            <a:off x="4388735" y="-4388735"/>
            <a:ext cx="375051" cy="9152524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5" dist="38100" dir="54000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3200" b="1" i="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8" name="Picture 7" descr="TracSystemsByRedrock_Trans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52" y="-37036"/>
            <a:ext cx="6154246" cy="50794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0" y="0"/>
            <a:ext cx="375051" cy="61261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5" dist="381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l"/>
            <a:r>
              <a:rPr lang="en-US" sz="2400" b="0" i="0" dirty="0" smtClean="0">
                <a:ln>
                  <a:noFill/>
                </a:ln>
                <a:solidFill>
                  <a:srgbClr val="C19EDA"/>
                </a:solidFill>
              </a:rPr>
              <a:t>   </a:t>
            </a:r>
            <a:r>
              <a:rPr lang="en-US" sz="2400" b="0" i="0" dirty="0" smtClean="0">
                <a:ln>
                  <a:noFill/>
                </a:ln>
                <a:solidFill>
                  <a:srgbClr val="C19EDA"/>
                </a:solidFill>
              </a:rPr>
              <a:t>2018 </a:t>
            </a:r>
            <a:r>
              <a:rPr lang="en-US" sz="2400" b="0" i="0" dirty="0" smtClean="0">
                <a:ln>
                  <a:noFill/>
                </a:ln>
                <a:solidFill>
                  <a:srgbClr val="C19EDA"/>
                </a:solidFill>
              </a:rPr>
              <a:t>Annual</a:t>
            </a:r>
            <a:r>
              <a:rPr lang="en-US" sz="2400" b="0" i="0" baseline="0" dirty="0" smtClean="0">
                <a:ln>
                  <a:noFill/>
                </a:ln>
                <a:solidFill>
                  <a:srgbClr val="C19EDA"/>
                </a:solidFill>
              </a:rPr>
              <a:t> Redrock Conference</a:t>
            </a:r>
            <a:endParaRPr lang="en-US" sz="2400" b="0" i="0" dirty="0">
              <a:ln>
                <a:noFill/>
              </a:ln>
              <a:solidFill>
                <a:srgbClr val="C19EDA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9392" y="662787"/>
            <a:ext cx="124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arkerFelt" panose="020B0500000000000000" pitchFamily="34" charset="0"/>
                <a:cs typeface="Marker Felt"/>
              </a:rPr>
              <a:t>Record</a:t>
            </a:r>
            <a:endParaRPr lang="en-US" sz="2000" dirty="0">
              <a:latin typeface="MarkerFelt" panose="020B0500000000000000" pitchFamily="34" charset="0"/>
              <a:cs typeface="Marker Fe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15802" y="383013"/>
            <a:ext cx="124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aseline="0" dirty="0" smtClean="0">
                <a:latin typeface="MarkerFelt" panose="020B0500000000000000" pitchFamily="34" charset="0"/>
                <a:cs typeface="Marker Felt"/>
              </a:rPr>
              <a:t>Connect</a:t>
            </a:r>
            <a:endParaRPr lang="en-US" sz="2000" baseline="0" dirty="0">
              <a:latin typeface="MarkerFelt" panose="020B0500000000000000" pitchFamily="34" charset="0"/>
              <a:cs typeface="Marker Fe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27437" y="707431"/>
            <a:ext cx="124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aseline="0" dirty="0" smtClean="0">
                <a:latin typeface="MarkerFelt" panose="020B0500000000000000" pitchFamily="34" charset="0"/>
                <a:cs typeface="Marker Felt"/>
              </a:rPr>
              <a:t>Report</a:t>
            </a:r>
            <a:endParaRPr lang="en-US" sz="2000" baseline="0" dirty="0">
              <a:latin typeface="MarkerFelt" panose="020B0500000000000000" pitchFamily="34" charset="0"/>
              <a:cs typeface="Marker Fe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33465" y="417105"/>
            <a:ext cx="124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arkerFelt" panose="020B0500000000000000" pitchFamily="34" charset="0"/>
                <a:cs typeface="Marker Felt"/>
              </a:rPr>
              <a:t>Success</a:t>
            </a:r>
            <a:endParaRPr lang="en-US" sz="2000" dirty="0">
              <a:latin typeface="MarkerFelt" panose="020B0500000000000000" pitchFamily="34" charset="0"/>
              <a:cs typeface="Marker Felt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920580" y="490087"/>
            <a:ext cx="6520774" cy="473522"/>
          </a:xfrm>
          <a:custGeom>
            <a:avLst/>
            <a:gdLst>
              <a:gd name="connsiteX0" fmla="*/ 0 w 6520774"/>
              <a:gd name="connsiteY0" fmla="*/ 115062 h 473522"/>
              <a:gd name="connsiteX1" fmla="*/ 886484 w 6520774"/>
              <a:gd name="connsiteY1" fmla="*/ 21307 h 473522"/>
              <a:gd name="connsiteX2" fmla="*/ 2318497 w 6520774"/>
              <a:gd name="connsiteY2" fmla="*/ 473037 h 473522"/>
              <a:gd name="connsiteX3" fmla="*/ 4099990 w 6520774"/>
              <a:gd name="connsiteY3" fmla="*/ 115062 h 473522"/>
              <a:gd name="connsiteX4" fmla="*/ 5600194 w 6520774"/>
              <a:gd name="connsiteY4" fmla="*/ 430421 h 473522"/>
              <a:gd name="connsiteX5" fmla="*/ 6520774 w 6520774"/>
              <a:gd name="connsiteY5" fmla="*/ 362236 h 473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0774" h="473522">
                <a:moveTo>
                  <a:pt x="0" y="115062"/>
                </a:moveTo>
                <a:cubicBezTo>
                  <a:pt x="250034" y="38353"/>
                  <a:pt x="500068" y="-38355"/>
                  <a:pt x="886484" y="21307"/>
                </a:cubicBezTo>
                <a:cubicBezTo>
                  <a:pt x="1272900" y="80969"/>
                  <a:pt x="1782913" y="457411"/>
                  <a:pt x="2318497" y="473037"/>
                </a:cubicBezTo>
                <a:cubicBezTo>
                  <a:pt x="2854081" y="488663"/>
                  <a:pt x="3553041" y="122165"/>
                  <a:pt x="4099990" y="115062"/>
                </a:cubicBezTo>
                <a:cubicBezTo>
                  <a:pt x="4646939" y="107959"/>
                  <a:pt x="5196730" y="389225"/>
                  <a:pt x="5600194" y="430421"/>
                </a:cubicBezTo>
                <a:cubicBezTo>
                  <a:pt x="6003658" y="471617"/>
                  <a:pt x="6367344" y="382123"/>
                  <a:pt x="6520774" y="362236"/>
                </a:cubicBezTo>
              </a:path>
            </a:pathLst>
          </a:custGeom>
          <a:noFill/>
          <a:ln cap="flat">
            <a:solidFill>
              <a:srgbClr val="6666FE"/>
            </a:solidFill>
            <a:prstDash val="dash"/>
            <a:headEnd type="oval" w="lg" len="lg"/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2685026" y="808692"/>
            <a:ext cx="82968" cy="82968"/>
          </a:xfrm>
          <a:prstGeom prst="ellipse">
            <a:avLst/>
          </a:prstGeom>
          <a:noFill/>
          <a:ln w="38100" cmpd="sng">
            <a:solidFill>
              <a:srgbClr val="6666F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>
            <a:spLocks noChangeAspect="1"/>
          </p:cNvSpPr>
          <p:nvPr/>
        </p:nvSpPr>
        <p:spPr>
          <a:xfrm flipH="1">
            <a:off x="5341203" y="605730"/>
            <a:ext cx="75948" cy="75948"/>
          </a:xfrm>
          <a:prstGeom prst="ellipse">
            <a:avLst/>
          </a:prstGeom>
          <a:noFill/>
          <a:ln w="38100" cmpd="sng">
            <a:solidFill>
              <a:srgbClr val="6666F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 descr="TT_Black_Transparent.gif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273" y="358007"/>
            <a:ext cx="811717" cy="811717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836300" y="6403438"/>
            <a:ext cx="8196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aseline="0" dirty="0" smtClean="0">
                <a:solidFill>
                  <a:srgbClr val="C19EDA"/>
                </a:solidFill>
              </a:rPr>
              <a:t>Success Strategies for Your Campus</a:t>
            </a:r>
            <a:endParaRPr lang="en-US" sz="2400" dirty="0">
              <a:solidFill>
                <a:srgbClr val="C19ED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30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4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7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Danger Will Robinson!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57979" y="3301169"/>
            <a:ext cx="4928821" cy="249634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Communication &amp; Retention with SAGE</a:t>
            </a:r>
          </a:p>
          <a:p>
            <a:endParaRPr lang="en-US" dirty="0" smtClean="0"/>
          </a:p>
          <a:p>
            <a:r>
              <a:rPr lang="en-US" dirty="0" smtClean="0"/>
              <a:t>10:00am – 10:50am </a:t>
            </a:r>
          </a:p>
          <a:p>
            <a:r>
              <a:rPr lang="en-US" dirty="0" smtClean="0"/>
              <a:t>Mojave</a:t>
            </a:r>
            <a:endParaRPr lang="en-US" dirty="0"/>
          </a:p>
        </p:txBody>
      </p:sp>
      <p:pic>
        <p:nvPicPr>
          <p:cNvPr id="1026" name="Picture 2" descr="http://www.iann.net/showcase/kenneth_netzel/b9_002_st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309" y="2570204"/>
            <a:ext cx="2018723" cy="3958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742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SAGE: Early Alert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Increase Retention and Improve Service with 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47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SAGE is an additional module that can be added to any </a:t>
            </a:r>
            <a:r>
              <a:rPr lang="en-US" dirty="0" err="1" smtClean="0"/>
              <a:t>Trac</a:t>
            </a:r>
            <a:r>
              <a:rPr lang="en-US" dirty="0" smtClean="0"/>
              <a:t> 4 Installation</a:t>
            </a:r>
          </a:p>
          <a:p>
            <a:r>
              <a:rPr lang="en-US" dirty="0" smtClean="0"/>
              <a:t>Allows the creation of Student based Referrals by Faculty or Staff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68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typically required to use SAGE?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980303" y="2504722"/>
            <a:ext cx="7998939" cy="3621441"/>
          </a:xfrm>
        </p:spPr>
        <p:txBody>
          <a:bodyPr/>
          <a:lstStyle/>
          <a:p>
            <a:r>
              <a:rPr lang="en-US" dirty="0" err="1" smtClean="0"/>
              <a:t>Trac</a:t>
            </a:r>
            <a:r>
              <a:rPr lang="en-US" dirty="0" smtClean="0"/>
              <a:t> 4 Installation</a:t>
            </a:r>
          </a:p>
          <a:p>
            <a:r>
              <a:rPr lang="en-US" dirty="0" smtClean="0"/>
              <a:t>Student and Course Import (Including Faculty Info)</a:t>
            </a:r>
          </a:p>
          <a:p>
            <a:r>
              <a:rPr lang="en-US" dirty="0" smtClean="0"/>
              <a:t>Email</a:t>
            </a:r>
          </a:p>
          <a:p>
            <a:r>
              <a:rPr lang="en-US" dirty="0" smtClean="0"/>
              <a:t>Faculty access to </a:t>
            </a:r>
            <a:r>
              <a:rPr lang="en-US" dirty="0" err="1" smtClean="0"/>
              <a:t>Trac</a:t>
            </a:r>
            <a:r>
              <a:rPr lang="en-US" dirty="0" smtClean="0"/>
              <a:t> (Via LDAP or other)</a:t>
            </a:r>
          </a:p>
          <a:p>
            <a:r>
              <a:rPr lang="en-US" dirty="0" smtClean="0"/>
              <a:t>A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49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Tutoring Example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97212067"/>
              </p:ext>
            </p:extLst>
          </p:nvPr>
        </p:nvGraphicFramePr>
        <p:xfrm>
          <a:off x="1087438" y="2505075"/>
          <a:ext cx="7662862" cy="3952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489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be Successful with SAGE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192388" y="2504722"/>
            <a:ext cx="7557912" cy="40608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773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444" y="1220610"/>
            <a:ext cx="7578659" cy="740833"/>
          </a:xfrm>
        </p:spPr>
        <p:txBody>
          <a:bodyPr/>
          <a:lstStyle/>
          <a:p>
            <a:r>
              <a:rPr lang="en-US" dirty="0" smtClean="0"/>
              <a:t>Basic Features of SAGE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26444" y="2248930"/>
            <a:ext cx="6573642" cy="3877233"/>
          </a:xfrm>
        </p:spPr>
        <p:txBody>
          <a:bodyPr/>
          <a:lstStyle/>
          <a:p>
            <a:r>
              <a:rPr lang="en-US" dirty="0" smtClean="0"/>
              <a:t>Custom Referral content </a:t>
            </a:r>
          </a:p>
          <a:p>
            <a:endParaRPr lang="en-US" dirty="0" smtClean="0"/>
          </a:p>
          <a:p>
            <a:r>
              <a:rPr lang="en-US" dirty="0"/>
              <a:t>	Y</a:t>
            </a:r>
            <a:r>
              <a:rPr lang="en-US" dirty="0" smtClean="0"/>
              <a:t>ou create Reasons, Recommendations and Custom Referral Questions.</a:t>
            </a:r>
          </a:p>
          <a:p>
            <a:endParaRPr lang="en-US" dirty="0"/>
          </a:p>
          <a:p>
            <a:r>
              <a:rPr lang="en-US" dirty="0" smtClean="0"/>
              <a:t>Custom email options</a:t>
            </a:r>
          </a:p>
          <a:p>
            <a:endParaRPr lang="en-US" dirty="0"/>
          </a:p>
          <a:p>
            <a:r>
              <a:rPr lang="en-US" dirty="0" smtClean="0"/>
              <a:t>	Custom emails can be created based on the Student or content of the Referral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51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444" y="1220610"/>
            <a:ext cx="7282097" cy="56700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Custom Text in your Contact Emails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26445" y="1968500"/>
            <a:ext cx="3163178" cy="454763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Student Full Name -------------------------------------------</a:t>
            </a:r>
            <a:r>
              <a:rPr lang="en-US" b="1" dirty="0"/>
              <a:t>#name#</a:t>
            </a:r>
            <a:r>
              <a:rPr lang="en-US" dirty="0"/>
              <a:t> </a:t>
            </a:r>
          </a:p>
          <a:p>
            <a:r>
              <a:rPr lang="en-US" dirty="0" smtClean="0"/>
              <a:t>Student </a:t>
            </a:r>
            <a:r>
              <a:rPr lang="en-US" dirty="0"/>
              <a:t>First Name ------------------------------------------</a:t>
            </a:r>
            <a:r>
              <a:rPr lang="en-US" b="1" dirty="0"/>
              <a:t>#first#</a:t>
            </a:r>
            <a:r>
              <a:rPr lang="en-US" dirty="0"/>
              <a:t> </a:t>
            </a:r>
          </a:p>
          <a:p>
            <a:r>
              <a:rPr lang="en-US" dirty="0"/>
              <a:t>Student Last Name ------------------------------------------</a:t>
            </a:r>
            <a:r>
              <a:rPr lang="en-US" b="1" dirty="0"/>
              <a:t>#last#</a:t>
            </a:r>
            <a:r>
              <a:rPr lang="en-US" dirty="0"/>
              <a:t> </a:t>
            </a:r>
          </a:p>
          <a:p>
            <a:r>
              <a:rPr lang="en-US" dirty="0" smtClean="0"/>
              <a:t>Student </a:t>
            </a:r>
            <a:r>
              <a:rPr lang="en-US" dirty="0"/>
              <a:t>ID -------------------------------------------------------</a:t>
            </a:r>
            <a:r>
              <a:rPr lang="en-US" b="1" dirty="0"/>
              <a:t>#</a:t>
            </a:r>
            <a:r>
              <a:rPr lang="en-US" b="1" dirty="0" err="1"/>
              <a:t>studentID</a:t>
            </a:r>
            <a:r>
              <a:rPr lang="en-US" b="1" dirty="0"/>
              <a:t>#</a:t>
            </a:r>
            <a:r>
              <a:rPr lang="en-US" dirty="0"/>
              <a:t> </a:t>
            </a:r>
          </a:p>
          <a:p>
            <a:r>
              <a:rPr lang="en-US" dirty="0" smtClean="0"/>
              <a:t>Student </a:t>
            </a:r>
            <a:r>
              <a:rPr lang="en-US" dirty="0"/>
              <a:t>Street -----------------------------------------------</a:t>
            </a:r>
            <a:r>
              <a:rPr lang="en-US" b="1" dirty="0"/>
              <a:t>#Street#</a:t>
            </a:r>
            <a:r>
              <a:rPr lang="en-US" dirty="0"/>
              <a:t> </a:t>
            </a:r>
          </a:p>
          <a:p>
            <a:r>
              <a:rPr lang="en-US" dirty="0"/>
              <a:t>Student Street -----------------------------------------------</a:t>
            </a:r>
            <a:r>
              <a:rPr lang="en-US" b="1" dirty="0"/>
              <a:t>#Address#</a:t>
            </a:r>
            <a:r>
              <a:rPr lang="en-US" dirty="0"/>
              <a:t> </a:t>
            </a:r>
          </a:p>
          <a:p>
            <a:r>
              <a:rPr lang="en-US" dirty="0"/>
              <a:t>Student City ------------------------------------------------</a:t>
            </a:r>
            <a:r>
              <a:rPr lang="en-US" b="1" dirty="0"/>
              <a:t>#City#</a:t>
            </a:r>
            <a:r>
              <a:rPr lang="en-US" dirty="0"/>
              <a:t> </a:t>
            </a:r>
          </a:p>
          <a:p>
            <a:r>
              <a:rPr lang="en-US" dirty="0"/>
              <a:t>Student State ---------------------------------------------</a:t>
            </a:r>
            <a:r>
              <a:rPr lang="en-US" b="1" dirty="0"/>
              <a:t>#State#</a:t>
            </a:r>
            <a:r>
              <a:rPr lang="en-US" dirty="0"/>
              <a:t> </a:t>
            </a:r>
          </a:p>
          <a:p>
            <a:r>
              <a:rPr lang="en-US" dirty="0"/>
              <a:t>Student Zip ------------------------------------------------</a:t>
            </a:r>
            <a:r>
              <a:rPr lang="en-US" b="1" dirty="0"/>
              <a:t>#Zip#</a:t>
            </a:r>
            <a:r>
              <a:rPr lang="en-US" dirty="0"/>
              <a:t> </a:t>
            </a:r>
          </a:p>
          <a:p>
            <a:r>
              <a:rPr lang="en-US" dirty="0"/>
              <a:t>Student Street, City, State, Zip ------------------------</a:t>
            </a:r>
            <a:r>
              <a:rPr lang="en-US" b="1" dirty="0"/>
              <a:t>#</a:t>
            </a:r>
            <a:r>
              <a:rPr lang="en-US" b="1" dirty="0" err="1"/>
              <a:t>fullAddress</a:t>
            </a:r>
            <a:r>
              <a:rPr lang="en-US" b="1" dirty="0"/>
              <a:t>#</a:t>
            </a:r>
            <a:r>
              <a:rPr lang="en-US" dirty="0"/>
              <a:t> </a:t>
            </a:r>
          </a:p>
          <a:p>
            <a:r>
              <a:rPr lang="en-US" dirty="0"/>
              <a:t>Student Email -----------------------------------------------</a:t>
            </a:r>
            <a:r>
              <a:rPr lang="en-US" b="1" dirty="0"/>
              <a:t>#</a:t>
            </a:r>
            <a:r>
              <a:rPr lang="en-US" b="1" dirty="0" err="1"/>
              <a:t>studentEmail</a:t>
            </a:r>
            <a:r>
              <a:rPr lang="en-US" b="1" dirty="0"/>
              <a:t>#</a:t>
            </a:r>
            <a:r>
              <a:rPr lang="en-US" dirty="0"/>
              <a:t> </a:t>
            </a:r>
          </a:p>
          <a:p>
            <a:r>
              <a:rPr lang="en-US" dirty="0" smtClean="0"/>
              <a:t>Student </a:t>
            </a:r>
            <a:r>
              <a:rPr lang="en-US" dirty="0"/>
              <a:t>Home Phone -------------------------------------------</a:t>
            </a:r>
            <a:r>
              <a:rPr lang="en-US" b="1" dirty="0"/>
              <a:t>#phone#</a:t>
            </a:r>
            <a:r>
              <a:rPr lang="en-US" dirty="0"/>
              <a:t> </a:t>
            </a:r>
          </a:p>
          <a:p>
            <a:r>
              <a:rPr lang="en-US" dirty="0"/>
              <a:t>Student Work Phone -------------------------------------------</a:t>
            </a:r>
            <a:r>
              <a:rPr lang="en-US" b="1" dirty="0"/>
              <a:t>#phone2#</a:t>
            </a:r>
            <a:r>
              <a:rPr lang="en-US" dirty="0"/>
              <a:t> </a:t>
            </a:r>
          </a:p>
          <a:p>
            <a:r>
              <a:rPr lang="en-US" dirty="0"/>
              <a:t>Student Birthdate -------------------------------------------</a:t>
            </a:r>
            <a:r>
              <a:rPr lang="en-US" b="1" dirty="0"/>
              <a:t>#birthdate#</a:t>
            </a:r>
            <a:r>
              <a:rPr lang="en-US" dirty="0"/>
              <a:t> </a:t>
            </a:r>
          </a:p>
          <a:p>
            <a:r>
              <a:rPr lang="en-US" dirty="0"/>
              <a:t>Student Ethnicity -------------------------------------------</a:t>
            </a:r>
            <a:r>
              <a:rPr lang="en-US" b="1" dirty="0"/>
              <a:t>#ethnicity#</a:t>
            </a:r>
            <a:r>
              <a:rPr lang="en-US" dirty="0"/>
              <a:t> </a:t>
            </a:r>
          </a:p>
          <a:p>
            <a:r>
              <a:rPr lang="en-US" dirty="0"/>
              <a:t>Student Major -----------------------------------------------</a:t>
            </a:r>
            <a:r>
              <a:rPr lang="en-US" b="1" dirty="0"/>
              <a:t>#major#</a:t>
            </a:r>
            <a:r>
              <a:rPr lang="en-US" dirty="0"/>
              <a:t> </a:t>
            </a:r>
          </a:p>
          <a:p>
            <a:r>
              <a:rPr lang="en-US" dirty="0" smtClean="0"/>
              <a:t>Student </a:t>
            </a:r>
            <a:r>
              <a:rPr lang="en-US" dirty="0" err="1"/>
              <a:t>Grad_Und</a:t>
            </a:r>
            <a:r>
              <a:rPr lang="en-US" dirty="0"/>
              <a:t> -----------------------------------------</a:t>
            </a:r>
            <a:r>
              <a:rPr lang="en-US" b="1" dirty="0"/>
              <a:t>#</a:t>
            </a:r>
            <a:r>
              <a:rPr lang="en-US" b="1" dirty="0" err="1"/>
              <a:t>gradund</a:t>
            </a:r>
            <a:r>
              <a:rPr lang="en-US" b="1" dirty="0"/>
              <a:t>#</a:t>
            </a:r>
            <a:r>
              <a:rPr lang="en-US" dirty="0"/>
              <a:t> </a:t>
            </a:r>
          </a:p>
          <a:p>
            <a:r>
              <a:rPr lang="en-US" dirty="0"/>
              <a:t>Student College ---------------------------------------------</a:t>
            </a:r>
            <a:r>
              <a:rPr lang="en-US" b="1" dirty="0"/>
              <a:t>#college#</a:t>
            </a:r>
            <a:r>
              <a:rPr lang="en-US" dirty="0"/>
              <a:t> </a:t>
            </a:r>
          </a:p>
          <a:p>
            <a:r>
              <a:rPr lang="en-US" dirty="0"/>
              <a:t>Student Class -----------------------------------------------</a:t>
            </a:r>
            <a:r>
              <a:rPr lang="en-US" b="1" dirty="0"/>
              <a:t>#class#</a:t>
            </a:r>
            <a:r>
              <a:rPr lang="en-US" dirty="0"/>
              <a:t> </a:t>
            </a:r>
          </a:p>
          <a:p>
            <a:r>
              <a:rPr lang="en-US" dirty="0"/>
              <a:t>Student GPA ------------------------------------------------</a:t>
            </a:r>
            <a:r>
              <a:rPr lang="en-US" b="1" dirty="0"/>
              <a:t>#GPA#</a:t>
            </a:r>
            <a:r>
              <a:rPr lang="en-US" dirty="0"/>
              <a:t> </a:t>
            </a:r>
          </a:p>
          <a:p>
            <a:r>
              <a:rPr lang="en-US" dirty="0"/>
              <a:t>Student Accumulated Hours -------------------------</a:t>
            </a:r>
            <a:r>
              <a:rPr lang="en-US" b="1" dirty="0"/>
              <a:t>#</a:t>
            </a:r>
            <a:r>
              <a:rPr lang="en-US" b="1" dirty="0" err="1"/>
              <a:t>TotalHours</a:t>
            </a:r>
            <a:r>
              <a:rPr lang="en-US" b="1" dirty="0"/>
              <a:t>#</a:t>
            </a:r>
            <a:r>
              <a:rPr lang="en-US" dirty="0"/>
              <a:t> </a:t>
            </a:r>
          </a:p>
          <a:p>
            <a:r>
              <a:rPr lang="en-US" dirty="0"/>
              <a:t>Student Special Status ---------------------------------</a:t>
            </a:r>
            <a:r>
              <a:rPr lang="en-US" b="1" dirty="0"/>
              <a:t>#status#</a:t>
            </a:r>
            <a:r>
              <a:rPr lang="en-US" dirty="0"/>
              <a:t> </a:t>
            </a:r>
          </a:p>
          <a:p>
            <a:r>
              <a:rPr lang="en-US" dirty="0"/>
              <a:t>Student </a:t>
            </a:r>
            <a:r>
              <a:rPr lang="en-US" dirty="0" err="1"/>
              <a:t>ReferredBy</a:t>
            </a:r>
            <a:r>
              <a:rPr lang="en-US" dirty="0"/>
              <a:t> --------------------------------------</a:t>
            </a:r>
            <a:r>
              <a:rPr lang="en-US" b="1" dirty="0"/>
              <a:t>#</a:t>
            </a:r>
            <a:r>
              <a:rPr lang="en-US" b="1" dirty="0" err="1"/>
              <a:t>referredby</a:t>
            </a:r>
            <a:r>
              <a:rPr lang="en-US" b="1" dirty="0"/>
              <a:t>#</a:t>
            </a:r>
            <a:r>
              <a:rPr lang="en-US" dirty="0"/>
              <a:t> </a:t>
            </a:r>
          </a:p>
          <a:p>
            <a:r>
              <a:rPr lang="en-US" dirty="0"/>
              <a:t>Student HS Name ----------------------------------------</a:t>
            </a:r>
            <a:r>
              <a:rPr lang="en-US" b="1" dirty="0"/>
              <a:t>#</a:t>
            </a:r>
            <a:r>
              <a:rPr lang="en-US" b="1" dirty="0" err="1"/>
              <a:t>HSName</a:t>
            </a:r>
            <a:r>
              <a:rPr lang="en-US" b="1" dirty="0"/>
              <a:t>#</a:t>
            </a:r>
            <a:r>
              <a:rPr lang="en-US" dirty="0"/>
              <a:t> </a:t>
            </a:r>
          </a:p>
          <a:p>
            <a:r>
              <a:rPr lang="en-US" dirty="0"/>
              <a:t>Student Degree Goal ------------------------------------</a:t>
            </a:r>
            <a:r>
              <a:rPr lang="en-US" b="1" dirty="0"/>
              <a:t>#degree#</a:t>
            </a:r>
            <a:r>
              <a:rPr lang="en-US" dirty="0"/>
              <a:t> </a:t>
            </a:r>
          </a:p>
          <a:p>
            <a:r>
              <a:rPr lang="en-US" dirty="0"/>
              <a:t>Student Custom Field1 -------------------------------------------</a:t>
            </a:r>
            <a:r>
              <a:rPr lang="en-US" b="1" dirty="0"/>
              <a:t>#Field1#</a:t>
            </a:r>
            <a:r>
              <a:rPr lang="en-US" dirty="0"/>
              <a:t> </a:t>
            </a:r>
          </a:p>
          <a:p>
            <a:r>
              <a:rPr lang="en-US" dirty="0"/>
              <a:t>Student Custom Field2 -------------------------------------------</a:t>
            </a:r>
            <a:r>
              <a:rPr lang="en-US" b="1" dirty="0"/>
              <a:t> #Field2#</a:t>
            </a:r>
            <a:r>
              <a:rPr lang="en-US" dirty="0"/>
              <a:t> </a:t>
            </a:r>
          </a:p>
          <a:p>
            <a:r>
              <a:rPr lang="en-US" dirty="0"/>
              <a:t>Student Custom Field3 -------------------------------------------</a:t>
            </a:r>
            <a:r>
              <a:rPr lang="en-US" b="1" dirty="0"/>
              <a:t> #Field3#</a:t>
            </a:r>
            <a:r>
              <a:rPr lang="en-US" dirty="0"/>
              <a:t> </a:t>
            </a:r>
          </a:p>
          <a:p>
            <a:r>
              <a:rPr lang="en-US" dirty="0"/>
              <a:t>Student Custom Field4 -------------------------------------------</a:t>
            </a:r>
            <a:r>
              <a:rPr lang="en-US" b="1" dirty="0"/>
              <a:t> #Field4#</a:t>
            </a:r>
            <a:r>
              <a:rPr lang="en-US" dirty="0"/>
              <a:t> </a:t>
            </a:r>
          </a:p>
          <a:p>
            <a:r>
              <a:rPr lang="en-US" dirty="0"/>
              <a:t>Student Custom Field5 -------------------------------------------</a:t>
            </a:r>
            <a:r>
              <a:rPr lang="en-US" b="1" dirty="0"/>
              <a:t> #Field5#</a:t>
            </a:r>
            <a:r>
              <a:rPr lang="en-US" dirty="0"/>
              <a:t> </a:t>
            </a:r>
          </a:p>
          <a:p>
            <a:r>
              <a:rPr lang="en-US" dirty="0"/>
              <a:t>Student Custom Field6 -------------------------------------------</a:t>
            </a:r>
            <a:r>
              <a:rPr lang="en-US" b="1" dirty="0"/>
              <a:t> #Field6#</a:t>
            </a:r>
            <a:r>
              <a:rPr lang="en-US" dirty="0"/>
              <a:t> </a:t>
            </a:r>
          </a:p>
          <a:p>
            <a:r>
              <a:rPr lang="en-US" dirty="0"/>
              <a:t>Student Custom Field7 -------------------------------------------</a:t>
            </a:r>
            <a:r>
              <a:rPr lang="en-US" b="1" dirty="0"/>
              <a:t> #Field7#</a:t>
            </a:r>
            <a:r>
              <a:rPr lang="en-US" dirty="0"/>
              <a:t> </a:t>
            </a:r>
          </a:p>
          <a:p>
            <a:r>
              <a:rPr lang="en-US" dirty="0"/>
              <a:t>Student Custom Field8 -------------------------------------------</a:t>
            </a:r>
            <a:r>
              <a:rPr lang="en-US" b="1" dirty="0"/>
              <a:t> #Field8#</a:t>
            </a:r>
            <a:r>
              <a:rPr lang="en-US" dirty="0"/>
              <a:t> </a:t>
            </a:r>
          </a:p>
          <a:p>
            <a:r>
              <a:rPr lang="en-US" dirty="0"/>
              <a:t>Student Custom Field9 -------------------------------------------</a:t>
            </a:r>
            <a:r>
              <a:rPr lang="en-US" b="1" dirty="0"/>
              <a:t> #Field9#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4955213" y="2120900"/>
            <a:ext cx="3163178" cy="4547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48648" y="2120900"/>
            <a:ext cx="380588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Consultant Full Name -------------------------------------------</a:t>
            </a:r>
            <a:r>
              <a:rPr lang="en-US" sz="800" b="1" dirty="0"/>
              <a:t> #advisor#</a:t>
            </a:r>
            <a:r>
              <a:rPr lang="en-US" sz="800" dirty="0"/>
              <a:t> </a:t>
            </a:r>
          </a:p>
          <a:p>
            <a:r>
              <a:rPr lang="en-US" sz="800" dirty="0"/>
              <a:t>Consultant Full Name -------------------------------------------</a:t>
            </a:r>
            <a:r>
              <a:rPr lang="en-US" sz="800" b="1" dirty="0"/>
              <a:t> #counselor#</a:t>
            </a:r>
            <a:r>
              <a:rPr lang="en-US" sz="800" dirty="0"/>
              <a:t> </a:t>
            </a:r>
          </a:p>
          <a:p>
            <a:r>
              <a:rPr lang="en-US" sz="800" dirty="0"/>
              <a:t>Consultant Full Name -------------------------------------------</a:t>
            </a:r>
            <a:r>
              <a:rPr lang="en-US" sz="800" b="1" dirty="0"/>
              <a:t> #Staff#</a:t>
            </a:r>
            <a:r>
              <a:rPr lang="en-US" sz="800" dirty="0"/>
              <a:t> </a:t>
            </a:r>
          </a:p>
          <a:p>
            <a:r>
              <a:rPr lang="en-US" sz="800" dirty="0"/>
              <a:t>Consultant First Name -------------------------------------------</a:t>
            </a:r>
            <a:r>
              <a:rPr lang="en-US" sz="800" b="1" dirty="0"/>
              <a:t> #</a:t>
            </a:r>
            <a:r>
              <a:rPr lang="en-US" sz="800" b="1" dirty="0" err="1"/>
              <a:t>afirst</a:t>
            </a:r>
            <a:r>
              <a:rPr lang="en-US" sz="800" b="1" dirty="0"/>
              <a:t>#</a:t>
            </a:r>
            <a:r>
              <a:rPr lang="en-US" sz="800" dirty="0"/>
              <a:t> </a:t>
            </a:r>
          </a:p>
          <a:p>
            <a:r>
              <a:rPr lang="en-US" sz="800" dirty="0"/>
              <a:t>Consultant Last Name -------------------------------------------</a:t>
            </a:r>
            <a:r>
              <a:rPr lang="en-US" sz="800" b="1" dirty="0"/>
              <a:t> #</a:t>
            </a:r>
            <a:r>
              <a:rPr lang="en-US" sz="800" b="1" dirty="0" err="1"/>
              <a:t>alast</a:t>
            </a:r>
            <a:r>
              <a:rPr lang="en-US" sz="800" b="1" dirty="0"/>
              <a:t>#</a:t>
            </a:r>
            <a:r>
              <a:rPr lang="en-US" sz="800" dirty="0"/>
              <a:t> </a:t>
            </a:r>
          </a:p>
          <a:p>
            <a:r>
              <a:rPr lang="en-US" sz="800" dirty="0"/>
              <a:t>Consultant First Name -------------------------------------------</a:t>
            </a:r>
            <a:r>
              <a:rPr lang="en-US" sz="800" b="1" dirty="0"/>
              <a:t> #</a:t>
            </a:r>
            <a:r>
              <a:rPr lang="en-US" sz="800" b="1" dirty="0" err="1"/>
              <a:t>tfirst</a:t>
            </a:r>
            <a:r>
              <a:rPr lang="en-US" sz="800" b="1" dirty="0"/>
              <a:t>#</a:t>
            </a:r>
            <a:r>
              <a:rPr lang="en-US" sz="800" dirty="0"/>
              <a:t> </a:t>
            </a:r>
          </a:p>
          <a:p>
            <a:r>
              <a:rPr lang="en-US" sz="800" dirty="0"/>
              <a:t>Consultant Last Name -------------------------------------------</a:t>
            </a:r>
            <a:r>
              <a:rPr lang="en-US" sz="800" b="1" dirty="0"/>
              <a:t> #</a:t>
            </a:r>
            <a:r>
              <a:rPr lang="en-US" sz="800" b="1" dirty="0" err="1"/>
              <a:t>tlast</a:t>
            </a:r>
            <a:r>
              <a:rPr lang="en-US" sz="800" b="1" dirty="0"/>
              <a:t>#</a:t>
            </a:r>
            <a:r>
              <a:rPr lang="en-US" sz="800" dirty="0"/>
              <a:t> </a:t>
            </a:r>
          </a:p>
          <a:p>
            <a:r>
              <a:rPr lang="en-US" sz="800" dirty="0"/>
              <a:t>Consultant Alternate Name --------------------------------------</a:t>
            </a:r>
            <a:r>
              <a:rPr lang="en-US" sz="800" b="1" dirty="0"/>
              <a:t> #</a:t>
            </a:r>
            <a:r>
              <a:rPr lang="en-US" sz="800" b="1" dirty="0" err="1"/>
              <a:t>AltName</a:t>
            </a:r>
            <a:r>
              <a:rPr lang="en-US" sz="800" b="1" dirty="0"/>
              <a:t>#</a:t>
            </a:r>
            <a:r>
              <a:rPr lang="en-US" sz="800" dirty="0"/>
              <a:t> </a:t>
            </a:r>
          </a:p>
          <a:p>
            <a:r>
              <a:rPr lang="en-US" sz="800" dirty="0"/>
              <a:t>Consultant Email -------------------------------------------</a:t>
            </a:r>
            <a:r>
              <a:rPr lang="en-US" sz="800" b="1" dirty="0"/>
              <a:t> #</a:t>
            </a:r>
            <a:r>
              <a:rPr lang="en-US" sz="800" b="1" dirty="0" err="1"/>
              <a:t>tutoremail</a:t>
            </a:r>
            <a:r>
              <a:rPr lang="en-US" sz="800" b="1" dirty="0"/>
              <a:t>#</a:t>
            </a:r>
            <a:r>
              <a:rPr lang="en-US" sz="800" dirty="0"/>
              <a:t> </a:t>
            </a:r>
          </a:p>
          <a:p>
            <a:r>
              <a:rPr lang="en-US" sz="800" dirty="0"/>
              <a:t>Consultant Email -------------------------------------------</a:t>
            </a:r>
            <a:r>
              <a:rPr lang="en-US" sz="800" b="1" dirty="0"/>
              <a:t> #</a:t>
            </a:r>
            <a:r>
              <a:rPr lang="en-US" sz="800" b="1" dirty="0" err="1"/>
              <a:t>advisoremail</a:t>
            </a:r>
            <a:r>
              <a:rPr lang="en-US" sz="800" b="1" dirty="0"/>
              <a:t>#</a:t>
            </a:r>
            <a:r>
              <a:rPr lang="en-US" sz="800" dirty="0"/>
              <a:t> </a:t>
            </a:r>
          </a:p>
          <a:p>
            <a:r>
              <a:rPr lang="en-US" sz="800" dirty="0"/>
              <a:t>Consultant Email -------------------------------------------</a:t>
            </a:r>
            <a:r>
              <a:rPr lang="en-US" sz="800" b="1" dirty="0"/>
              <a:t> #</a:t>
            </a:r>
            <a:r>
              <a:rPr lang="en-US" sz="800" b="1" dirty="0" err="1"/>
              <a:t>staffemail</a:t>
            </a:r>
            <a:r>
              <a:rPr lang="en-US" sz="800" b="1" dirty="0"/>
              <a:t>#</a:t>
            </a:r>
            <a:r>
              <a:rPr lang="en-US" sz="800" dirty="0"/>
              <a:t> </a:t>
            </a:r>
          </a:p>
          <a:p>
            <a:r>
              <a:rPr lang="en-US" sz="800" dirty="0"/>
              <a:t>Consultant Phone -------------------------------------------</a:t>
            </a:r>
            <a:r>
              <a:rPr lang="en-US" sz="800" b="1" dirty="0"/>
              <a:t> #</a:t>
            </a:r>
            <a:r>
              <a:rPr lang="en-US" sz="800" b="1" dirty="0" err="1"/>
              <a:t>tutorPhone</a:t>
            </a:r>
            <a:r>
              <a:rPr lang="en-US" sz="800" b="1" dirty="0"/>
              <a:t>#</a:t>
            </a:r>
            <a:r>
              <a:rPr lang="en-US" sz="800" dirty="0"/>
              <a:t> </a:t>
            </a:r>
          </a:p>
          <a:p>
            <a:r>
              <a:rPr lang="en-US" sz="800" dirty="0"/>
              <a:t>Consultant Phone -------------------------------------------</a:t>
            </a:r>
            <a:r>
              <a:rPr lang="en-US" sz="800" b="1" dirty="0"/>
              <a:t> #</a:t>
            </a:r>
            <a:r>
              <a:rPr lang="en-US" sz="800" b="1" dirty="0" err="1"/>
              <a:t>advisorPhone</a:t>
            </a:r>
            <a:r>
              <a:rPr lang="en-US" sz="800" b="1" dirty="0"/>
              <a:t>#</a:t>
            </a:r>
            <a:r>
              <a:rPr lang="en-US" sz="800" dirty="0"/>
              <a:t> </a:t>
            </a:r>
          </a:p>
          <a:p>
            <a:r>
              <a:rPr lang="en-US" sz="800" dirty="0"/>
              <a:t>Consultant Phone -------------------------------------------</a:t>
            </a:r>
            <a:r>
              <a:rPr lang="en-US" sz="800" b="1" dirty="0"/>
              <a:t> #</a:t>
            </a:r>
            <a:r>
              <a:rPr lang="en-US" sz="800" b="1" dirty="0" err="1"/>
              <a:t>staffPhone</a:t>
            </a:r>
            <a:r>
              <a:rPr lang="en-US" sz="800" b="1" dirty="0"/>
              <a:t>#</a:t>
            </a:r>
            <a:r>
              <a:rPr lang="en-US" sz="800" dirty="0"/>
              <a:t> </a:t>
            </a:r>
          </a:p>
          <a:p>
            <a:r>
              <a:rPr lang="en-US" sz="800" dirty="0"/>
              <a:t>Consultant </a:t>
            </a:r>
            <a:r>
              <a:rPr lang="en-US" sz="800" dirty="0" err="1"/>
              <a:t>CellPhone</a:t>
            </a:r>
            <a:r>
              <a:rPr lang="en-US" sz="800" dirty="0"/>
              <a:t> --------------------------------------</a:t>
            </a:r>
            <a:r>
              <a:rPr lang="en-US" sz="800" b="1" dirty="0"/>
              <a:t> #tutorPhone2#</a:t>
            </a:r>
            <a:r>
              <a:rPr lang="en-US" sz="800" dirty="0"/>
              <a:t> </a:t>
            </a:r>
          </a:p>
          <a:p>
            <a:r>
              <a:rPr lang="en-US" sz="800" dirty="0"/>
              <a:t>Consultant </a:t>
            </a:r>
            <a:r>
              <a:rPr lang="en-US" sz="800" dirty="0" err="1"/>
              <a:t>CellPhone</a:t>
            </a:r>
            <a:r>
              <a:rPr lang="en-US" sz="800" dirty="0"/>
              <a:t> --------------------------------------</a:t>
            </a:r>
            <a:r>
              <a:rPr lang="en-US" sz="800" b="1" dirty="0"/>
              <a:t> #</a:t>
            </a:r>
            <a:r>
              <a:rPr lang="en-US" sz="800" b="1" dirty="0" err="1"/>
              <a:t>tutorCellPhone</a:t>
            </a:r>
            <a:r>
              <a:rPr lang="en-US" sz="800" b="1" dirty="0"/>
              <a:t>#</a:t>
            </a:r>
            <a:r>
              <a:rPr lang="en-US" sz="800" dirty="0"/>
              <a:t> </a:t>
            </a:r>
          </a:p>
          <a:p>
            <a:r>
              <a:rPr lang="en-US" sz="800" dirty="0"/>
              <a:t>Consultant </a:t>
            </a:r>
            <a:r>
              <a:rPr lang="en-US" sz="800" dirty="0" err="1"/>
              <a:t>CellPhone</a:t>
            </a:r>
            <a:r>
              <a:rPr lang="en-US" sz="800" dirty="0"/>
              <a:t> --------------------------------------</a:t>
            </a:r>
            <a:r>
              <a:rPr lang="en-US" sz="800" b="1" dirty="0"/>
              <a:t> #</a:t>
            </a:r>
            <a:r>
              <a:rPr lang="en-US" sz="800" b="1" dirty="0" err="1"/>
              <a:t>advisorCellPhone</a:t>
            </a:r>
            <a:r>
              <a:rPr lang="en-US" sz="800" b="1" dirty="0"/>
              <a:t>#</a:t>
            </a:r>
            <a:r>
              <a:rPr lang="en-US" sz="800" dirty="0"/>
              <a:t> </a:t>
            </a:r>
          </a:p>
          <a:p>
            <a:r>
              <a:rPr lang="en-US" sz="800" dirty="0"/>
              <a:t>Consultant </a:t>
            </a:r>
            <a:r>
              <a:rPr lang="en-US" sz="800" dirty="0" err="1"/>
              <a:t>CellPhone</a:t>
            </a:r>
            <a:r>
              <a:rPr lang="en-US" sz="800" dirty="0"/>
              <a:t> --------------------------------------</a:t>
            </a:r>
            <a:r>
              <a:rPr lang="en-US" sz="800" b="1" dirty="0"/>
              <a:t> #</a:t>
            </a:r>
            <a:r>
              <a:rPr lang="en-US" sz="800" b="1" dirty="0" err="1"/>
              <a:t>staffCellPhone</a:t>
            </a:r>
            <a:r>
              <a:rPr lang="en-US" sz="800" b="1" dirty="0"/>
              <a:t>#</a:t>
            </a:r>
            <a:r>
              <a:rPr lang="en-US" sz="800" dirty="0"/>
              <a:t> </a:t>
            </a:r>
          </a:p>
          <a:p>
            <a:r>
              <a:rPr lang="en-US" sz="800" dirty="0"/>
              <a:t>Consultant </a:t>
            </a:r>
            <a:r>
              <a:rPr lang="en-US" sz="800" dirty="0" err="1"/>
              <a:t>WorkPhone</a:t>
            </a:r>
            <a:r>
              <a:rPr lang="en-US" sz="800" dirty="0"/>
              <a:t> ------------------------------------</a:t>
            </a:r>
            <a:r>
              <a:rPr lang="en-US" sz="800" b="1" dirty="0"/>
              <a:t> #</a:t>
            </a:r>
            <a:r>
              <a:rPr lang="en-US" sz="800" b="1" dirty="0" err="1"/>
              <a:t>tutorWorkPhone</a:t>
            </a:r>
            <a:r>
              <a:rPr lang="en-US" sz="800" b="1" dirty="0"/>
              <a:t>#</a:t>
            </a:r>
            <a:r>
              <a:rPr lang="en-US" sz="800" dirty="0"/>
              <a:t> </a:t>
            </a:r>
          </a:p>
          <a:p>
            <a:r>
              <a:rPr lang="en-US" sz="800" dirty="0"/>
              <a:t>Consultant </a:t>
            </a:r>
            <a:r>
              <a:rPr lang="en-US" sz="800" dirty="0" err="1"/>
              <a:t>WorkPhone</a:t>
            </a:r>
            <a:r>
              <a:rPr lang="en-US" sz="800" dirty="0"/>
              <a:t> ------------------------------------</a:t>
            </a:r>
            <a:r>
              <a:rPr lang="en-US" sz="800" b="1" dirty="0"/>
              <a:t> #</a:t>
            </a:r>
            <a:r>
              <a:rPr lang="en-US" sz="800" b="1" dirty="0" err="1"/>
              <a:t>advisorWorkPhone</a:t>
            </a:r>
            <a:r>
              <a:rPr lang="en-US" sz="800" b="1" dirty="0"/>
              <a:t>#</a:t>
            </a:r>
            <a:r>
              <a:rPr lang="en-US" sz="800" dirty="0"/>
              <a:t> </a:t>
            </a:r>
          </a:p>
          <a:p>
            <a:r>
              <a:rPr lang="en-US" sz="800" dirty="0"/>
              <a:t>Consultant Pager -------------------------------------------</a:t>
            </a:r>
            <a:r>
              <a:rPr lang="en-US" sz="800" b="1" dirty="0"/>
              <a:t> #</a:t>
            </a:r>
            <a:r>
              <a:rPr lang="en-US" sz="800" b="1" dirty="0" err="1"/>
              <a:t>tutorPager</a:t>
            </a:r>
            <a:r>
              <a:rPr lang="en-US" sz="800" b="1" dirty="0"/>
              <a:t>#</a:t>
            </a:r>
            <a:r>
              <a:rPr lang="en-US" sz="800" dirty="0"/>
              <a:t> </a:t>
            </a:r>
          </a:p>
          <a:p>
            <a:r>
              <a:rPr lang="en-US" sz="800" dirty="0"/>
              <a:t>Consultant Pager -------------------------------------------</a:t>
            </a:r>
            <a:r>
              <a:rPr lang="en-US" sz="800" b="1" dirty="0"/>
              <a:t> #</a:t>
            </a:r>
            <a:r>
              <a:rPr lang="en-US" sz="800" b="1" dirty="0" err="1"/>
              <a:t>advisorPager</a:t>
            </a:r>
            <a:r>
              <a:rPr lang="en-US" sz="800" b="1" dirty="0"/>
              <a:t>#</a:t>
            </a:r>
            <a:r>
              <a:rPr lang="en-US" sz="800" dirty="0"/>
              <a:t> </a:t>
            </a:r>
          </a:p>
          <a:p>
            <a:r>
              <a:rPr lang="en-US" sz="800" dirty="0"/>
              <a:t>Consultant Pager -------------------------------------------</a:t>
            </a:r>
            <a:r>
              <a:rPr lang="en-US" sz="800" b="1" dirty="0"/>
              <a:t> #</a:t>
            </a:r>
            <a:r>
              <a:rPr lang="en-US" sz="800" b="1" dirty="0" err="1"/>
              <a:t>staffPager</a:t>
            </a:r>
            <a:r>
              <a:rPr lang="en-US" sz="800" b="1" dirty="0"/>
              <a:t>#</a:t>
            </a:r>
            <a:r>
              <a:rPr lang="en-US" sz="800" dirty="0"/>
              <a:t> </a:t>
            </a:r>
          </a:p>
          <a:p>
            <a:r>
              <a:rPr lang="en-US" sz="800" dirty="0"/>
              <a:t>Consultant Location -------------------------------------------</a:t>
            </a:r>
            <a:r>
              <a:rPr lang="en-US" sz="800" b="1" dirty="0"/>
              <a:t> #</a:t>
            </a:r>
            <a:r>
              <a:rPr lang="en-US" sz="800" b="1" dirty="0" err="1"/>
              <a:t>tLocation</a:t>
            </a:r>
            <a:r>
              <a:rPr lang="en-US" sz="800" b="1" dirty="0"/>
              <a:t>#</a:t>
            </a:r>
            <a:r>
              <a:rPr lang="en-US" sz="800" dirty="0"/>
              <a:t> </a:t>
            </a:r>
          </a:p>
          <a:p>
            <a:r>
              <a:rPr lang="en-US" sz="800" dirty="0"/>
              <a:t>Consultant Location -------------------------------------------</a:t>
            </a:r>
            <a:r>
              <a:rPr lang="en-US" sz="800" b="1" dirty="0"/>
              <a:t> #</a:t>
            </a:r>
            <a:r>
              <a:rPr lang="en-US" sz="800" b="1" dirty="0" err="1"/>
              <a:t>aLocation</a:t>
            </a:r>
            <a:r>
              <a:rPr lang="en-US" sz="800" b="1" dirty="0"/>
              <a:t>#</a:t>
            </a:r>
            <a:r>
              <a:rPr lang="en-US" sz="800" dirty="0"/>
              <a:t> </a:t>
            </a:r>
          </a:p>
          <a:p>
            <a:r>
              <a:rPr lang="en-US" sz="800" dirty="0"/>
              <a:t>Consultant Location -------------------------------------------</a:t>
            </a:r>
            <a:r>
              <a:rPr lang="en-US" sz="800" b="1" dirty="0"/>
              <a:t> #</a:t>
            </a:r>
            <a:r>
              <a:rPr lang="en-US" sz="800" b="1" dirty="0" err="1"/>
              <a:t>sLocation</a:t>
            </a:r>
            <a:r>
              <a:rPr lang="en-US" sz="800" b="1" dirty="0"/>
              <a:t>#</a:t>
            </a:r>
            <a:r>
              <a:rPr lang="en-US" sz="800" dirty="0"/>
              <a:t> </a:t>
            </a:r>
          </a:p>
          <a:p>
            <a:r>
              <a:rPr lang="en-US" sz="800" dirty="0"/>
              <a:t>Consultant Notes2 -------------------------------------------</a:t>
            </a:r>
            <a:r>
              <a:rPr lang="en-US" sz="800" b="1" dirty="0"/>
              <a:t> #</a:t>
            </a:r>
            <a:r>
              <a:rPr lang="en-US" sz="800" b="1" dirty="0" err="1"/>
              <a:t>tutorNotes</a:t>
            </a:r>
            <a:r>
              <a:rPr lang="en-US" sz="800" b="1" dirty="0"/>
              <a:t>#</a:t>
            </a:r>
            <a:r>
              <a:rPr lang="en-US" sz="800" dirty="0"/>
              <a:t> </a:t>
            </a:r>
          </a:p>
          <a:p>
            <a:r>
              <a:rPr lang="en-US" sz="800" dirty="0"/>
              <a:t>Consultant Notes2 -------------------------------------------</a:t>
            </a:r>
            <a:r>
              <a:rPr lang="en-US" sz="800" b="1" dirty="0"/>
              <a:t> #</a:t>
            </a:r>
            <a:r>
              <a:rPr lang="en-US" sz="800" b="1" dirty="0" err="1"/>
              <a:t>advisorNotes</a:t>
            </a:r>
            <a:r>
              <a:rPr lang="en-US" sz="800" b="1" dirty="0"/>
              <a:t>#</a:t>
            </a:r>
            <a:r>
              <a:rPr lang="en-US" sz="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09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6 RSC Conference  S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2016 RSC Conference  SAGE</Template>
  <TotalTime>1662</TotalTime>
  <Words>507</Words>
  <Application>Microsoft Office PowerPoint</Application>
  <PresentationFormat>On-screen Show (4:3)</PresentationFormat>
  <Paragraphs>94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2016 RSC Conference  SAGE</vt:lpstr>
      <vt:lpstr>PowerPoint Presentation</vt:lpstr>
      <vt:lpstr>Danger Will Robinson!</vt:lpstr>
      <vt:lpstr>SAGE: Early Alert System</vt:lpstr>
      <vt:lpstr>What is SAGE</vt:lpstr>
      <vt:lpstr>What is typically required to use SAGE?</vt:lpstr>
      <vt:lpstr>Tutoring Example</vt:lpstr>
      <vt:lpstr>How to be Successful with SAGE</vt:lpstr>
      <vt:lpstr>Basic Features of SAGE</vt:lpstr>
      <vt:lpstr>Custom Text in your Contact Emails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Halter</dc:creator>
  <cp:lastModifiedBy>Jon Halter</cp:lastModifiedBy>
  <cp:revision>9</cp:revision>
  <dcterms:created xsi:type="dcterms:W3CDTF">2016-04-08T21:18:51Z</dcterms:created>
  <dcterms:modified xsi:type="dcterms:W3CDTF">2018-04-03T21:59:23Z</dcterms:modified>
</cp:coreProperties>
</file>