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59" r:id="rId4"/>
    <p:sldId id="260" r:id="rId5"/>
    <p:sldId id="261" r:id="rId6"/>
    <p:sldId id="266" r:id="rId7"/>
    <p:sldId id="267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58C"/>
    <a:srgbClr val="6666FE"/>
    <a:srgbClr val="C19EDA"/>
    <a:srgbClr val="632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18" autoAdjust="0"/>
  </p:normalViewPr>
  <p:slideViewPr>
    <p:cSldViewPr snapToGrid="0" snapToObjects="1">
      <p:cViewPr varScale="1">
        <p:scale>
          <a:sx n="101" d="100"/>
          <a:sy n="101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D580-FD9B-3A47-9405-D2943E6360AB}" type="datetimeFigureOut">
              <a:rPr lang="en-US" smtClean="0"/>
              <a:t>04/03/2018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FE84-9FD9-7C41-88FE-E993B633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133" y="1607963"/>
            <a:ext cx="73236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156" y="351931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4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2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887" y="1192388"/>
            <a:ext cx="7430912" cy="10583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888" y="2342444"/>
            <a:ext cx="7430911" cy="3783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6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9" y="4406900"/>
            <a:ext cx="72247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9999" y="2906713"/>
            <a:ext cx="7224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86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88" y="1205975"/>
            <a:ext cx="7557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0556" y="2504722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3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3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1206499"/>
            <a:ext cx="7433733" cy="101250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8833" y="2300111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8833" y="2850443"/>
            <a:ext cx="3627967" cy="32757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3"/>
          </p:nvPr>
        </p:nvSpPr>
        <p:spPr>
          <a:xfrm>
            <a:off x="1253067" y="2850443"/>
            <a:ext cx="3627967" cy="3275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253067" y="2297290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88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170694"/>
            <a:ext cx="736035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220610"/>
            <a:ext cx="2921005" cy="740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0" y="1220611"/>
            <a:ext cx="4432300" cy="4905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444" y="1968500"/>
            <a:ext cx="2918365" cy="4157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8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3844" y="1234721"/>
            <a:ext cx="5486400" cy="3492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38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RR_Circle.gif"/>
          <p:cNvPicPr>
            <a:picLocks noChangeAspect="1"/>
          </p:cNvPicPr>
          <p:nvPr/>
        </p:nvPicPr>
        <p:blipFill rotWithShape="1">
          <a:blip r:embed="rId13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9" b="42478"/>
          <a:stretch/>
        </p:blipFill>
        <p:spPr>
          <a:xfrm>
            <a:off x="-174" y="5097558"/>
            <a:ext cx="2607278" cy="176754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5" name="Oval 34"/>
          <p:cNvSpPr/>
          <p:nvPr/>
        </p:nvSpPr>
        <p:spPr>
          <a:xfrm>
            <a:off x="-451763" y="5079839"/>
            <a:ext cx="3060075" cy="3060075"/>
          </a:xfrm>
          <a:prstGeom prst="ellipse">
            <a:avLst/>
          </a:prstGeom>
          <a:gradFill flip="none" rotWithShape="1">
            <a:gsLst>
              <a:gs pos="40000">
                <a:schemeClr val="bg1">
                  <a:alpha val="0"/>
                </a:schemeClr>
              </a:gs>
              <a:gs pos="90000">
                <a:schemeClr val="bg1">
                  <a:alpha val="8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tcap-orig.jpg"/>
          <p:cNvPicPr>
            <a:picLocks noChangeAspect="1"/>
          </p:cNvPicPr>
          <p:nvPr/>
        </p:nvPicPr>
        <p:blipFill rotWithShape="1">
          <a:blip r:embed="rId1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30" b="27269"/>
          <a:stretch/>
        </p:blipFill>
        <p:spPr>
          <a:xfrm>
            <a:off x="8524" y="5498"/>
            <a:ext cx="9144000" cy="1119568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1220611"/>
            <a:ext cx="7391400" cy="105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328333"/>
            <a:ext cx="7391400" cy="379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5400000">
            <a:off x="4388735" y="-4388735"/>
            <a:ext cx="375051" cy="91525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32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7" descr="TracSystemsByRedrock_Trans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2" y="-37036"/>
            <a:ext cx="6154246" cy="50794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0"/>
            <a:ext cx="375051" cy="6126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l"/>
            <a:r>
              <a:rPr lang="en-US" sz="2400" b="0" i="0" dirty="0" smtClean="0">
                <a:ln>
                  <a:noFill/>
                </a:ln>
                <a:solidFill>
                  <a:srgbClr val="C19EDA"/>
                </a:solidFill>
              </a:rPr>
              <a:t>   2018 Annual</a:t>
            </a:r>
            <a:r>
              <a:rPr lang="en-US" sz="2400" b="0" i="0" baseline="0" dirty="0" smtClean="0">
                <a:ln>
                  <a:noFill/>
                </a:ln>
                <a:solidFill>
                  <a:srgbClr val="C19EDA"/>
                </a:solidFill>
              </a:rPr>
              <a:t> Redrock Conference</a:t>
            </a:r>
            <a:endParaRPr lang="en-US" sz="2400" b="0" i="0" dirty="0">
              <a:ln>
                <a:noFill/>
              </a:ln>
              <a:solidFill>
                <a:srgbClr val="C19ED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392" y="662787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Felt" panose="020B0500000000000000" pitchFamily="34" charset="0"/>
                <a:cs typeface="Marker Felt"/>
              </a:rPr>
              <a:t>Record</a:t>
            </a:r>
            <a:endParaRPr lang="en-US" sz="2000" dirty="0">
              <a:latin typeface="MarkerFelt" panose="020B0500000000000000" pitchFamily="34" charset="0"/>
              <a:cs typeface="Marker Fe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15802" y="383013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Felt" panose="020B0500000000000000" pitchFamily="34" charset="0"/>
                <a:cs typeface="Marker Felt"/>
              </a:rPr>
              <a:t>Connect</a:t>
            </a:r>
            <a:endParaRPr lang="en-US" sz="2000" dirty="0">
              <a:latin typeface="MarkerFelt" panose="020B0500000000000000" pitchFamily="34" charset="0"/>
              <a:cs typeface="Marker Fe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7437" y="707431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Felt" panose="020B0500000000000000" pitchFamily="34" charset="0"/>
                <a:cs typeface="Marker Felt"/>
              </a:rPr>
              <a:t>Report</a:t>
            </a:r>
            <a:endParaRPr lang="en-US" sz="2000" dirty="0">
              <a:latin typeface="MarkerFelt" panose="020B0500000000000000" pitchFamily="34" charset="0"/>
              <a:cs typeface="Marker Fe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33465" y="417105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Felt" panose="020B0500000000000000" pitchFamily="34" charset="0"/>
                <a:cs typeface="Marker Felt"/>
              </a:rPr>
              <a:t>Success</a:t>
            </a:r>
            <a:endParaRPr lang="en-US" sz="2000" dirty="0">
              <a:latin typeface="MarkerFelt" panose="020B0500000000000000" pitchFamily="34" charset="0"/>
              <a:cs typeface="Marker Felt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920580" y="490087"/>
            <a:ext cx="6520774" cy="473522"/>
          </a:xfrm>
          <a:custGeom>
            <a:avLst/>
            <a:gdLst>
              <a:gd name="connsiteX0" fmla="*/ 0 w 6520774"/>
              <a:gd name="connsiteY0" fmla="*/ 115062 h 473522"/>
              <a:gd name="connsiteX1" fmla="*/ 886484 w 6520774"/>
              <a:gd name="connsiteY1" fmla="*/ 21307 h 473522"/>
              <a:gd name="connsiteX2" fmla="*/ 2318497 w 6520774"/>
              <a:gd name="connsiteY2" fmla="*/ 473037 h 473522"/>
              <a:gd name="connsiteX3" fmla="*/ 4099990 w 6520774"/>
              <a:gd name="connsiteY3" fmla="*/ 115062 h 473522"/>
              <a:gd name="connsiteX4" fmla="*/ 5600194 w 6520774"/>
              <a:gd name="connsiteY4" fmla="*/ 430421 h 473522"/>
              <a:gd name="connsiteX5" fmla="*/ 6520774 w 6520774"/>
              <a:gd name="connsiteY5" fmla="*/ 362236 h 47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0774" h="473522">
                <a:moveTo>
                  <a:pt x="0" y="115062"/>
                </a:moveTo>
                <a:cubicBezTo>
                  <a:pt x="250034" y="38353"/>
                  <a:pt x="500068" y="-38355"/>
                  <a:pt x="886484" y="21307"/>
                </a:cubicBezTo>
                <a:cubicBezTo>
                  <a:pt x="1272900" y="80969"/>
                  <a:pt x="1782913" y="457411"/>
                  <a:pt x="2318497" y="473037"/>
                </a:cubicBezTo>
                <a:cubicBezTo>
                  <a:pt x="2854081" y="488663"/>
                  <a:pt x="3553041" y="122165"/>
                  <a:pt x="4099990" y="115062"/>
                </a:cubicBezTo>
                <a:cubicBezTo>
                  <a:pt x="4646939" y="107959"/>
                  <a:pt x="5196730" y="389225"/>
                  <a:pt x="5600194" y="430421"/>
                </a:cubicBezTo>
                <a:cubicBezTo>
                  <a:pt x="6003658" y="471617"/>
                  <a:pt x="6367344" y="382123"/>
                  <a:pt x="6520774" y="362236"/>
                </a:cubicBezTo>
              </a:path>
            </a:pathLst>
          </a:custGeom>
          <a:noFill/>
          <a:ln cap="flat">
            <a:solidFill>
              <a:srgbClr val="6666FE"/>
            </a:solidFill>
            <a:prstDash val="dash"/>
            <a:headEnd type="oval" w="lg" len="lg"/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2685026" y="808692"/>
            <a:ext cx="82968" cy="8296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 flipH="1">
            <a:off x="5341203" y="605730"/>
            <a:ext cx="75948" cy="7594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TT_Black_Transparent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73" y="358007"/>
            <a:ext cx="811717" cy="8117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36300" y="6403438"/>
            <a:ext cx="819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7C658C"/>
                </a:solidFill>
              </a:rPr>
              <a:t>25</a:t>
            </a:r>
            <a:r>
              <a:rPr lang="en-US" sz="2400" baseline="0" dirty="0" smtClean="0">
                <a:solidFill>
                  <a:srgbClr val="7C658C"/>
                </a:solidFill>
              </a:rPr>
              <a:t> Years </a:t>
            </a:r>
            <a:r>
              <a:rPr lang="en-US" sz="2400" baseline="0" dirty="0" smtClean="0">
                <a:solidFill>
                  <a:srgbClr val="C19EDA"/>
                </a:solidFill>
              </a:rPr>
              <a:t>of Success Strategies for Your Campus</a:t>
            </a:r>
            <a:endParaRPr lang="en-US" sz="2400" dirty="0">
              <a:solidFill>
                <a:srgbClr val="C19E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0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go-redrock.com" TargetMode="External"/><Relationship Id="rId2" Type="http://schemas.openxmlformats.org/officeDocument/2006/relationships/hyperlink" Target="http://www.go-redrock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Get Technical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156" y="3145133"/>
            <a:ext cx="6400800" cy="1752600"/>
          </a:xfrm>
        </p:spPr>
        <p:txBody>
          <a:bodyPr/>
          <a:lstStyle/>
          <a:p>
            <a:r>
              <a:rPr lang="en-US" dirty="0" smtClean="0"/>
              <a:t>Keegan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Notices, Instruction, and Help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4"/>
            <a:ext cx="3294771" cy="3401200"/>
          </a:xfrm>
        </p:spPr>
        <p:txBody>
          <a:bodyPr/>
          <a:lstStyle/>
          <a:p>
            <a:r>
              <a:rPr lang="en-US" dirty="0"/>
              <a:t>Main Menu Tabs</a:t>
            </a:r>
          </a:p>
          <a:p>
            <a:r>
              <a:rPr lang="en-US" dirty="0"/>
              <a:t>Student Entry Tabs</a:t>
            </a:r>
          </a:p>
          <a:p>
            <a:r>
              <a:rPr lang="en-US" dirty="0"/>
              <a:t>Profile Notices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3"/>
          </p:nvPr>
        </p:nvSpPr>
        <p:spPr>
          <a:xfrm>
            <a:off x="4374037" y="2518834"/>
            <a:ext cx="3904269" cy="3401200"/>
          </a:xfrm>
        </p:spPr>
        <p:txBody>
          <a:bodyPr/>
          <a:lstStyle/>
          <a:p>
            <a:r>
              <a:rPr lang="en-US" dirty="0"/>
              <a:t>Advanced </a:t>
            </a:r>
            <a:r>
              <a:rPr lang="en-US" dirty="0" err="1"/>
              <a:t>Prefs</a:t>
            </a:r>
            <a:endParaRPr lang="en-US" dirty="0"/>
          </a:p>
          <a:p>
            <a:pPr lvl="1"/>
            <a:r>
              <a:rPr lang="en-US" sz="1600" dirty="0" err="1"/>
              <a:t>facMainMenuSpecNoticeHTML</a:t>
            </a:r>
            <a:endParaRPr lang="en-US" sz="1600" dirty="0"/>
          </a:p>
          <a:p>
            <a:pPr lvl="1"/>
            <a:r>
              <a:rPr lang="en-US" sz="1600" dirty="0" err="1"/>
              <a:t>studMainMenuSpecNoticeHTML</a:t>
            </a:r>
            <a:endParaRPr lang="en-US" sz="1600" dirty="0"/>
          </a:p>
          <a:p>
            <a:pPr lvl="1"/>
            <a:r>
              <a:rPr lang="en-US" sz="1600" dirty="0" err="1"/>
              <a:t>StdHelpLink</a:t>
            </a:r>
            <a:endParaRPr lang="en-US" sz="1600" dirty="0"/>
          </a:p>
          <a:p>
            <a:pPr lvl="1"/>
            <a:r>
              <a:rPr lang="en-US" sz="1600" dirty="0" err="1"/>
              <a:t>CampusNameUsedForTitle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Are the Expert!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4"/>
            <a:ext cx="6735554" cy="2373678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 more information on authentication, security, and imports you can attend Geek Speak on Friday at 8:40 in Hopi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help you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 Training (</a:t>
            </a:r>
            <a:r>
              <a:rPr lang="en-US" dirty="0">
                <a:hlinkClick r:id="rId2"/>
              </a:rPr>
              <a:t>www.go-redrock.com</a:t>
            </a:r>
            <a:r>
              <a:rPr lang="en-US" dirty="0"/>
              <a:t>)</a:t>
            </a:r>
          </a:p>
          <a:p>
            <a:r>
              <a:rPr lang="en-US" dirty="0"/>
              <a:t>Support </a:t>
            </a:r>
            <a:r>
              <a:rPr lang="en-US" dirty="0" smtClean="0"/>
              <a:t>(helpdesk.go-redrock.com</a:t>
            </a:r>
            <a:r>
              <a:rPr lang="en-US" dirty="0"/>
              <a:t>)</a:t>
            </a:r>
          </a:p>
          <a:p>
            <a:r>
              <a:rPr lang="en-US" dirty="0"/>
              <a:t>Support Email: </a:t>
            </a:r>
            <a:r>
              <a:rPr lang="en-US" dirty="0">
                <a:hlinkClick r:id="rId3"/>
              </a:rPr>
              <a:t>support@go-redrock.com</a:t>
            </a:r>
            <a:endParaRPr lang="en-US" dirty="0"/>
          </a:p>
          <a:p>
            <a:r>
              <a:rPr lang="en-US" dirty="0"/>
              <a:t>Redrock Wiki (Wiki.go-redrock.com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Redrock Knowledgebase (helpdesk.go-redrock.com)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I want to customize my Trac application?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192387" y="2518833"/>
            <a:ext cx="6955325" cy="36214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Optimization of Trac System to your operations and services</a:t>
            </a:r>
          </a:p>
          <a:p>
            <a:r>
              <a:rPr lang="en-US" dirty="0"/>
              <a:t>Integrating the Trac System with </a:t>
            </a:r>
            <a:r>
              <a:rPr lang="en-US" dirty="0" smtClean="0"/>
              <a:t>registrar/SIS </a:t>
            </a:r>
            <a:r>
              <a:rPr lang="en-US" dirty="0"/>
              <a:t>and school systems</a:t>
            </a:r>
          </a:p>
          <a:p>
            <a:r>
              <a:rPr lang="en-US" dirty="0"/>
              <a:t>Align your Trac System with your school identity and design standards</a:t>
            </a:r>
          </a:p>
          <a:p>
            <a:r>
              <a:rPr lang="en-US" dirty="0"/>
              <a:t>Provide users with help and instruction specific to my Trac System</a:t>
            </a:r>
          </a:p>
        </p:txBody>
      </p:sp>
    </p:spTree>
    <p:extLst>
      <p:ext uri="{BB962C8B-B14F-4D97-AF65-F5344CB8AC3E}">
        <p14:creationId xmlns:p14="http://schemas.microsoft.com/office/powerpoint/2010/main" val="14511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Installation Options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3"/>
            <a:ext cx="3219356" cy="3778272"/>
          </a:xfrm>
        </p:spPr>
        <p:txBody>
          <a:bodyPr>
            <a:normAutofit/>
          </a:bodyPr>
          <a:lstStyle/>
          <a:p>
            <a:r>
              <a:rPr lang="en-US" dirty="0"/>
              <a:t>Server IP Address</a:t>
            </a:r>
          </a:p>
          <a:p>
            <a:r>
              <a:rPr lang="en-US" dirty="0"/>
              <a:t>Server Port</a:t>
            </a:r>
          </a:p>
          <a:p>
            <a:r>
              <a:rPr lang="en-US" dirty="0"/>
              <a:t>Optimize Prefs.ini</a:t>
            </a:r>
          </a:p>
          <a:p>
            <a:pPr lvl="1"/>
            <a:r>
              <a:rPr lang="en-US" dirty="0" err="1"/>
              <a:t>ServerProcs</a:t>
            </a:r>
            <a:endParaRPr lang="en-US" dirty="0"/>
          </a:p>
          <a:p>
            <a:pPr lvl="1"/>
            <a:r>
              <a:rPr lang="en-US" dirty="0" err="1"/>
              <a:t>ProcMem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3"/>
          </p:nvPr>
        </p:nvSpPr>
        <p:spPr>
          <a:xfrm>
            <a:off x="4634743" y="2518833"/>
            <a:ext cx="3219356" cy="3778272"/>
          </a:xfrm>
        </p:spPr>
        <p:txBody>
          <a:bodyPr>
            <a:normAutofit/>
          </a:bodyPr>
          <a:lstStyle/>
          <a:p>
            <a:r>
              <a:rPr lang="en-US" dirty="0"/>
              <a:t>Install as a Service</a:t>
            </a:r>
          </a:p>
          <a:p>
            <a:r>
              <a:rPr lang="en-US" dirty="0"/>
              <a:t>DNS / Hostname</a:t>
            </a:r>
          </a:p>
          <a:p>
            <a:r>
              <a:rPr lang="en-US" dirty="0"/>
              <a:t>SSL Encryption</a:t>
            </a:r>
          </a:p>
          <a:p>
            <a:pPr lvl="1"/>
            <a:r>
              <a:rPr lang="en-US" dirty="0" err="1"/>
              <a:t>Stunnel</a:t>
            </a:r>
            <a:endParaRPr lang="en-US" dirty="0"/>
          </a:p>
          <a:p>
            <a:pPr lvl="1"/>
            <a:r>
              <a:rPr lang="en-US" dirty="0"/>
              <a:t>SSL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02889" y="2725250"/>
            <a:ext cx="3010805" cy="3082712"/>
          </a:xfrm>
        </p:spPr>
        <p:txBody>
          <a:bodyPr/>
          <a:lstStyle/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LDAP / AD</a:t>
            </a:r>
          </a:p>
          <a:p>
            <a:pPr lvl="1"/>
            <a:r>
              <a:rPr lang="en-US" dirty="0"/>
              <a:t>CAS</a:t>
            </a:r>
          </a:p>
          <a:p>
            <a:pPr lvl="1"/>
            <a:r>
              <a:rPr lang="en-US" dirty="0" smtClean="0"/>
              <a:t>SAML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437485" y="2725250"/>
            <a:ext cx="2898846" cy="3496441"/>
          </a:xfrm>
        </p:spPr>
        <p:txBody>
          <a:bodyPr>
            <a:normAutofit/>
          </a:bodyPr>
          <a:lstStyle/>
          <a:p>
            <a:r>
              <a:rPr lang="en-US" dirty="0"/>
              <a:t>Database Backups</a:t>
            </a:r>
          </a:p>
          <a:p>
            <a:r>
              <a:rPr lang="en-US" dirty="0"/>
              <a:t>Data Imports</a:t>
            </a:r>
          </a:p>
          <a:p>
            <a:r>
              <a:rPr lang="en-US" dirty="0"/>
              <a:t>File Transfers / FTP</a:t>
            </a:r>
          </a:p>
        </p:txBody>
      </p:sp>
    </p:spTree>
    <p:extLst>
      <p:ext uri="{BB962C8B-B14F-4D97-AF65-F5344CB8AC3E}">
        <p14:creationId xmlns:p14="http://schemas.microsoft.com/office/powerpoint/2010/main" val="5617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Involvement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437484" y="2725250"/>
            <a:ext cx="7074919" cy="34964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Imports</a:t>
            </a:r>
          </a:p>
          <a:p>
            <a:r>
              <a:rPr lang="en-US" dirty="0" smtClean="0"/>
              <a:t>Select which fields to import</a:t>
            </a:r>
          </a:p>
          <a:p>
            <a:r>
              <a:rPr lang="en-US" dirty="0" smtClean="0"/>
              <a:t>Provide Redrock with a sample file</a:t>
            </a:r>
          </a:p>
          <a:p>
            <a:r>
              <a:rPr lang="en-US" dirty="0" smtClean="0"/>
              <a:t>If Redrock hosts your system we will provide a secure file transfer</a:t>
            </a:r>
          </a:p>
        </p:txBody>
      </p:sp>
    </p:spTree>
    <p:extLst>
      <p:ext uri="{BB962C8B-B14F-4D97-AF65-F5344CB8AC3E}">
        <p14:creationId xmlns:p14="http://schemas.microsoft.com/office/powerpoint/2010/main" val="4648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Involvement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437484" y="2725250"/>
            <a:ext cx="7074919" cy="34964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Backups</a:t>
            </a:r>
          </a:p>
          <a:p>
            <a:r>
              <a:rPr lang="en-US" dirty="0" smtClean="0"/>
              <a:t>Trac System Backup</a:t>
            </a:r>
          </a:p>
          <a:p>
            <a:r>
              <a:rPr lang="en-US" dirty="0" smtClean="0"/>
              <a:t>IT backups</a:t>
            </a:r>
          </a:p>
          <a:p>
            <a:r>
              <a:rPr lang="en-US" dirty="0" smtClean="0"/>
              <a:t>Server snapshots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Cleanup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192387" y="2518833"/>
            <a:ext cx="7659381" cy="36214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While deleting data isn’t usually recommended it can be useful to clean up your system.</a:t>
            </a:r>
          </a:p>
          <a:p>
            <a:r>
              <a:rPr lang="en-US" sz="2400" dirty="0" smtClean="0"/>
              <a:t>Some institutions backup their database and archive a copy. </a:t>
            </a:r>
          </a:p>
          <a:p>
            <a:r>
              <a:rPr lang="en-US" sz="2400" dirty="0" smtClean="0"/>
              <a:t>After backing up the database old data such as visits prior a certain year can be removed.</a:t>
            </a:r>
          </a:p>
          <a:p>
            <a:r>
              <a:rPr lang="en-US" sz="2400" dirty="0" smtClean="0"/>
              <a:t>Contact Redrock to talk about this process to make sure no data is lost.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11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of Your Trac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3"/>
            <a:ext cx="7037212" cy="3621441"/>
          </a:xfrm>
        </p:spPr>
        <p:txBody>
          <a:bodyPr/>
          <a:lstStyle/>
          <a:p>
            <a:r>
              <a:rPr lang="en-US" dirty="0"/>
              <a:t>Upload a School Logo</a:t>
            </a:r>
          </a:p>
          <a:p>
            <a:pPr lvl="1"/>
            <a:r>
              <a:rPr lang="en-US" dirty="0"/>
              <a:t>Optimal size is 350px by 75px</a:t>
            </a:r>
          </a:p>
          <a:p>
            <a:r>
              <a:rPr lang="en-US" dirty="0"/>
              <a:t>Trac System Colors</a:t>
            </a:r>
          </a:p>
          <a:p>
            <a:pPr lvl="1"/>
            <a:r>
              <a:rPr lang="en-US" dirty="0"/>
              <a:t>Text, Background, and Shadow color</a:t>
            </a:r>
          </a:p>
          <a:p>
            <a:r>
              <a:rPr lang="en-US" dirty="0"/>
              <a:t>Default Page</a:t>
            </a:r>
          </a:p>
          <a:p>
            <a:pPr lvl="1"/>
            <a:r>
              <a:rPr lang="en-US" dirty="0" smtClean="0"/>
              <a:t>Campus </a:t>
            </a:r>
            <a:r>
              <a:rPr lang="en-US" dirty="0"/>
              <a:t>Data and On-screen </a:t>
            </a:r>
            <a:r>
              <a:rPr lang="en-US" dirty="0" smtClean="0"/>
              <a:t>instructions</a:t>
            </a:r>
          </a:p>
          <a:p>
            <a:pPr lvl="2"/>
            <a:r>
              <a:rPr lang="en-US" dirty="0" err="1" smtClean="0"/>
              <a:t>MsgsAll</a:t>
            </a:r>
            <a:r>
              <a:rPr lang="en-US" dirty="0" smtClean="0"/>
              <a:t> and </a:t>
            </a:r>
            <a:r>
              <a:rPr lang="en-US" dirty="0" err="1" smtClean="0"/>
              <a:t>LoginLinkData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98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 RSC Confer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RSC Conference</Template>
  <TotalTime>169</TotalTime>
  <Words>302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2016 RSC Conference</vt:lpstr>
      <vt:lpstr>Let’s Get Technical</vt:lpstr>
      <vt:lpstr>Getting the help you Need</vt:lpstr>
      <vt:lpstr>Why do I want to customize my Trac application?</vt:lpstr>
      <vt:lpstr>Advanced Installation Options</vt:lpstr>
      <vt:lpstr>IT Involvement</vt:lpstr>
      <vt:lpstr>IT Involvement</vt:lpstr>
      <vt:lpstr>IT Involvement</vt:lpstr>
      <vt:lpstr>Database Cleanup</vt:lpstr>
      <vt:lpstr>Appearance of Your Trac System</vt:lpstr>
      <vt:lpstr>Notices, Instruction, and Help</vt:lpstr>
      <vt:lpstr>Now You Are the Expert!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Keegan Johnson</dc:creator>
  <cp:lastModifiedBy>Keegan Johnson</cp:lastModifiedBy>
  <cp:revision>16</cp:revision>
  <dcterms:created xsi:type="dcterms:W3CDTF">2016-03-31T23:42:25Z</dcterms:created>
  <dcterms:modified xsi:type="dcterms:W3CDTF">2018-04-03T22:52:51Z</dcterms:modified>
</cp:coreProperties>
</file>