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658C"/>
    <a:srgbClr val="6666FE"/>
    <a:srgbClr val="C19EDA"/>
    <a:srgbClr val="6325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19" autoAdjust="0"/>
  </p:normalViewPr>
  <p:slideViewPr>
    <p:cSldViewPr snapToGrid="0" snapToObjects="1">
      <p:cViewPr>
        <p:scale>
          <a:sx n="115" d="100"/>
          <a:sy n="115" d="100"/>
        </p:scale>
        <p:origin x="-294" y="15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25D580-FD9B-3A47-9405-D2943E6360AB}" type="datetimeFigureOut">
              <a:rPr lang="en-US" smtClean="0"/>
              <a:t>4/2/2018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9FE84-9FD9-7C41-88FE-E993B63317B0}" type="slidenum">
              <a:rPr lang="en-US" smtClean="0"/>
              <a:t>‹#›</a:t>
            </a:fld>
            <a:endParaRPr lang="en-US"/>
          </a:p>
        </p:txBody>
      </p:sp>
    </p:spTree>
    <p:extLst>
      <p:ext uri="{BB962C8B-B14F-4D97-AF65-F5344CB8AC3E}">
        <p14:creationId xmlns:p14="http://schemas.microsoft.com/office/powerpoint/2010/main" val="95356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2710" y="1375010"/>
            <a:ext cx="7323667" cy="1470025"/>
          </a:xfrm>
        </p:spPr>
        <p:txBody>
          <a:bodyPr/>
          <a:lstStyle/>
          <a:p>
            <a:r>
              <a:rPr lang="en-US"/>
              <a:t>Click to edit Master title style</a:t>
            </a:r>
          </a:p>
        </p:txBody>
      </p:sp>
      <p:sp>
        <p:nvSpPr>
          <p:cNvPr id="3" name="Subtitle 2"/>
          <p:cNvSpPr>
            <a:spLocks noGrp="1"/>
          </p:cNvSpPr>
          <p:nvPr>
            <p:ph type="subTitle" idx="1"/>
          </p:nvPr>
        </p:nvSpPr>
        <p:spPr>
          <a:xfrm>
            <a:off x="1612733" y="3466723"/>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7171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47404" y="1220611"/>
            <a:ext cx="7391400" cy="1051278"/>
          </a:xfrm>
        </p:spPr>
        <p:txBody>
          <a:bodyPr/>
          <a:lstStyle/>
          <a:p>
            <a:r>
              <a:rPr lang="en-US"/>
              <a:t>Click to edit Master title style</a:t>
            </a:r>
          </a:p>
        </p:txBody>
      </p:sp>
      <p:sp>
        <p:nvSpPr>
          <p:cNvPr id="3" name="Vertical Text Placeholder 2"/>
          <p:cNvSpPr>
            <a:spLocks noGrp="1"/>
          </p:cNvSpPr>
          <p:nvPr>
            <p:ph type="body" orient="vert" idx="1"/>
          </p:nvPr>
        </p:nvSpPr>
        <p:spPr>
          <a:xfrm>
            <a:off x="1047404" y="2328333"/>
            <a:ext cx="7391400" cy="379783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874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144" y="1292509"/>
            <a:ext cx="1969655" cy="48336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3934" y="1292509"/>
            <a:ext cx="5763065" cy="483365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12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8009" y="1192388"/>
            <a:ext cx="7430912" cy="1058334"/>
          </a:xfrm>
        </p:spPr>
        <p:txBody>
          <a:bodyPr/>
          <a:lstStyle/>
          <a:p>
            <a:r>
              <a:rPr lang="en-US"/>
              <a:t>Click to edit Master title style</a:t>
            </a:r>
          </a:p>
        </p:txBody>
      </p:sp>
      <p:sp>
        <p:nvSpPr>
          <p:cNvPr id="3" name="Content Placeholder 2"/>
          <p:cNvSpPr>
            <a:spLocks noGrp="1"/>
          </p:cNvSpPr>
          <p:nvPr>
            <p:ph idx="1"/>
          </p:nvPr>
        </p:nvSpPr>
        <p:spPr>
          <a:xfrm>
            <a:off x="1068009" y="2332822"/>
            <a:ext cx="7430911" cy="37837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56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64787" y="3384916"/>
            <a:ext cx="7224714"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164787" y="1884729"/>
            <a:ext cx="72247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88686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1905" y="1205975"/>
            <a:ext cx="7557912" cy="1143000"/>
          </a:xfrm>
        </p:spPr>
        <p:txBody>
          <a:bodyPr/>
          <a:lstStyle/>
          <a:p>
            <a:r>
              <a:rPr lang="en-US"/>
              <a:t>Click to edit Master title style</a:t>
            </a:r>
          </a:p>
        </p:txBody>
      </p:sp>
      <p:sp>
        <p:nvSpPr>
          <p:cNvPr id="4" name="Content Placeholder 3"/>
          <p:cNvSpPr>
            <a:spLocks noGrp="1"/>
          </p:cNvSpPr>
          <p:nvPr>
            <p:ph sz="half" idx="2"/>
          </p:nvPr>
        </p:nvSpPr>
        <p:spPr>
          <a:xfrm>
            <a:off x="4910073" y="2518833"/>
            <a:ext cx="3599744" cy="3621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half" idx="13"/>
          </p:nvPr>
        </p:nvSpPr>
        <p:spPr>
          <a:xfrm>
            <a:off x="951905" y="2518833"/>
            <a:ext cx="3599744" cy="3621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463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7613" y="1206499"/>
            <a:ext cx="7433733" cy="1012507"/>
          </a:xfrm>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833379" y="2297290"/>
            <a:ext cx="3627967" cy="543276"/>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33379" y="2850444"/>
            <a:ext cx="3627967" cy="32757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5"/>
          <p:cNvSpPr>
            <a:spLocks noGrp="1"/>
          </p:cNvSpPr>
          <p:nvPr>
            <p:ph sz="quarter" idx="13"/>
          </p:nvPr>
        </p:nvSpPr>
        <p:spPr>
          <a:xfrm>
            <a:off x="1027613" y="2850443"/>
            <a:ext cx="3627967" cy="32757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p:cNvSpPr>
            <a:spLocks noGrp="1"/>
          </p:cNvSpPr>
          <p:nvPr>
            <p:ph type="body" sz="quarter" idx="14"/>
          </p:nvPr>
        </p:nvSpPr>
        <p:spPr>
          <a:xfrm>
            <a:off x="1027613" y="2297290"/>
            <a:ext cx="3627967" cy="543276"/>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123288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00991" y="1433705"/>
            <a:ext cx="7360356" cy="1143000"/>
          </a:xfrm>
        </p:spPr>
        <p:txBody>
          <a:bodyPr/>
          <a:lstStyle/>
          <a:p>
            <a:r>
              <a:rPr lang="en-US"/>
              <a:t>Click to edit Master title style</a:t>
            </a:r>
            <a:endParaRPr lang="en-US" dirty="0"/>
          </a:p>
        </p:txBody>
      </p:sp>
    </p:spTree>
    <p:extLst>
      <p:ext uri="{BB962C8B-B14F-4D97-AF65-F5344CB8AC3E}">
        <p14:creationId xmlns:p14="http://schemas.microsoft.com/office/powerpoint/2010/main" val="273183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366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00991" y="1220610"/>
            <a:ext cx="2921005" cy="740833"/>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021996" y="1220611"/>
            <a:ext cx="4432300" cy="49055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03631" y="1968500"/>
            <a:ext cx="2918365" cy="4157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703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5967"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055967" y="1234721"/>
            <a:ext cx="5486400" cy="34928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055967"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41851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3" name="Picture 32" descr="RR_Circle.gif"/>
          <p:cNvPicPr>
            <a:picLocks noChangeAspect="1"/>
          </p:cNvPicPr>
          <p:nvPr/>
        </p:nvPicPr>
        <p:blipFill rotWithShape="1">
          <a:blip r:embed="rId13">
            <a:alphaModFix amt="54000"/>
            <a:extLst>
              <a:ext uri="{28A0092B-C50C-407E-A947-70E740481C1C}">
                <a14:useLocalDpi xmlns:a14="http://schemas.microsoft.com/office/drawing/2010/main" val="0"/>
              </a:ext>
            </a:extLst>
          </a:blip>
          <a:srcRect l="15009" b="42478"/>
          <a:stretch/>
        </p:blipFill>
        <p:spPr>
          <a:xfrm>
            <a:off x="-22719" y="5333395"/>
            <a:ext cx="2314825" cy="1569283"/>
          </a:xfrm>
          <a:prstGeom prst="rect">
            <a:avLst/>
          </a:prstGeom>
          <a:solidFill>
            <a:schemeClr val="bg1"/>
          </a:solidFill>
          <a:ln>
            <a:noFill/>
          </a:ln>
        </p:spPr>
      </p:pic>
      <p:sp>
        <p:nvSpPr>
          <p:cNvPr id="35" name="Oval 34"/>
          <p:cNvSpPr/>
          <p:nvPr/>
        </p:nvSpPr>
        <p:spPr>
          <a:xfrm>
            <a:off x="-444247" y="5325879"/>
            <a:ext cx="2743868" cy="2806519"/>
          </a:xfrm>
          <a:prstGeom prst="ellipse">
            <a:avLst/>
          </a:prstGeom>
          <a:gradFill flip="none" rotWithShape="1">
            <a:gsLst>
              <a:gs pos="40000">
                <a:schemeClr val="bg1">
                  <a:alpha val="0"/>
                </a:schemeClr>
              </a:gs>
              <a:gs pos="90000">
                <a:schemeClr val="bg1">
                  <a:alpha val="80000"/>
                </a:schemeClr>
              </a:gs>
            </a:gsLst>
            <a:lin ang="189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tcap-orig.jpg"/>
          <p:cNvPicPr>
            <a:picLocks noChangeAspect="1"/>
          </p:cNvPicPr>
          <p:nvPr/>
        </p:nvPicPr>
        <p:blipFill rotWithShape="1">
          <a:blip r:embed="rId14">
            <a:alphaModFix amt="35000"/>
            <a:extLst>
              <a:ext uri="{28A0092B-C50C-407E-A947-70E740481C1C}">
                <a14:useLocalDpi xmlns:a14="http://schemas.microsoft.com/office/drawing/2010/main" val="0"/>
              </a:ext>
            </a:extLst>
          </a:blip>
          <a:srcRect t="63130" b="27269"/>
          <a:stretch/>
        </p:blipFill>
        <p:spPr>
          <a:xfrm>
            <a:off x="8524" y="5498"/>
            <a:ext cx="9144000" cy="1119568"/>
          </a:xfrm>
          <a:prstGeom prst="rect">
            <a:avLst/>
          </a:prstGeom>
          <a:ln>
            <a:noFill/>
          </a:ln>
        </p:spPr>
      </p:pic>
      <p:sp>
        <p:nvSpPr>
          <p:cNvPr id="2" name="Title Placeholder 1"/>
          <p:cNvSpPr>
            <a:spLocks noGrp="1"/>
          </p:cNvSpPr>
          <p:nvPr>
            <p:ph type="title"/>
          </p:nvPr>
        </p:nvSpPr>
        <p:spPr>
          <a:xfrm>
            <a:off x="1115040" y="1220611"/>
            <a:ext cx="7391400" cy="105127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5040" y="2328333"/>
            <a:ext cx="7391400" cy="379783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rot="5400000">
            <a:off x="4388735" y="-4388735"/>
            <a:ext cx="375051" cy="9152524"/>
          </a:xfrm>
          <a:prstGeom prst="rect">
            <a:avLst/>
          </a:prstGeom>
          <a:solidFill>
            <a:schemeClr val="tx1"/>
          </a:solidFill>
          <a:ln>
            <a:noFill/>
          </a:ln>
          <a:effectLst>
            <a:outerShdw blurRad="40005" dist="38100"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US" sz="3200" b="1" i="0" dirty="0">
              <a:solidFill>
                <a:schemeClr val="accent2">
                  <a:lumMod val="50000"/>
                </a:schemeClr>
              </a:solidFill>
            </a:endParaRPr>
          </a:p>
        </p:txBody>
      </p:sp>
      <p:pic>
        <p:nvPicPr>
          <p:cNvPr id="8" name="Picture 7" descr="TracSystemsByRedrock_Trans.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75052" y="-37036"/>
            <a:ext cx="6154246" cy="507946"/>
          </a:xfrm>
          <a:prstGeom prst="rect">
            <a:avLst/>
          </a:prstGeom>
        </p:spPr>
      </p:pic>
      <p:sp>
        <p:nvSpPr>
          <p:cNvPr id="15" name="Rectangle 14"/>
          <p:cNvSpPr/>
          <p:nvPr/>
        </p:nvSpPr>
        <p:spPr>
          <a:xfrm>
            <a:off x="0" y="0"/>
            <a:ext cx="375051" cy="6126163"/>
          </a:xfrm>
          <a:prstGeom prst="rect">
            <a:avLst/>
          </a:prstGeom>
          <a:solidFill>
            <a:schemeClr val="tx1"/>
          </a:solidFill>
          <a:ln>
            <a:noFill/>
          </a:ln>
          <a:effectLst>
            <a:outerShdw blurRad="40005" dist="381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vert270" rtlCol="0" anchor="ctr"/>
          <a:lstStyle/>
          <a:p>
            <a:pPr lvl="0" algn="l"/>
            <a:r>
              <a:rPr lang="en-US" sz="2400" b="0" i="0" dirty="0">
                <a:ln>
                  <a:noFill/>
                </a:ln>
                <a:solidFill>
                  <a:srgbClr val="C19EDA"/>
                </a:solidFill>
              </a:rPr>
              <a:t>   2018 Annual</a:t>
            </a:r>
            <a:r>
              <a:rPr lang="en-US" sz="2400" b="0" i="0" baseline="0" dirty="0">
                <a:ln>
                  <a:noFill/>
                </a:ln>
                <a:solidFill>
                  <a:srgbClr val="C19EDA"/>
                </a:solidFill>
              </a:rPr>
              <a:t> Redrock Conference</a:t>
            </a:r>
            <a:endParaRPr lang="en-US" sz="2400" b="0" i="0" dirty="0">
              <a:ln>
                <a:noFill/>
              </a:ln>
              <a:solidFill>
                <a:srgbClr val="C19EDA"/>
              </a:solidFill>
            </a:endParaRPr>
          </a:p>
        </p:txBody>
      </p:sp>
      <p:sp>
        <p:nvSpPr>
          <p:cNvPr id="23" name="TextBox 22"/>
          <p:cNvSpPr txBox="1"/>
          <p:nvPr/>
        </p:nvSpPr>
        <p:spPr>
          <a:xfrm>
            <a:off x="579392" y="662787"/>
            <a:ext cx="1244488" cy="400110"/>
          </a:xfrm>
          <a:prstGeom prst="rect">
            <a:avLst/>
          </a:prstGeom>
          <a:noFill/>
        </p:spPr>
        <p:txBody>
          <a:bodyPr wrap="square" rtlCol="0">
            <a:spAutoFit/>
          </a:bodyPr>
          <a:lstStyle/>
          <a:p>
            <a:r>
              <a:rPr lang="en-US" sz="2000" dirty="0">
                <a:latin typeface="Marker Felt"/>
                <a:cs typeface="Marker Felt"/>
              </a:rPr>
              <a:t>Record</a:t>
            </a:r>
          </a:p>
        </p:txBody>
      </p:sp>
      <p:sp>
        <p:nvSpPr>
          <p:cNvPr id="24" name="TextBox 23"/>
          <p:cNvSpPr txBox="1"/>
          <p:nvPr/>
        </p:nvSpPr>
        <p:spPr>
          <a:xfrm>
            <a:off x="2615802" y="383013"/>
            <a:ext cx="1244488" cy="400110"/>
          </a:xfrm>
          <a:prstGeom prst="rect">
            <a:avLst/>
          </a:prstGeom>
          <a:noFill/>
        </p:spPr>
        <p:txBody>
          <a:bodyPr wrap="square" rtlCol="0">
            <a:spAutoFit/>
          </a:bodyPr>
          <a:lstStyle/>
          <a:p>
            <a:r>
              <a:rPr lang="en-US" sz="2000" dirty="0">
                <a:latin typeface="Marker Felt"/>
                <a:cs typeface="Marker Felt"/>
              </a:rPr>
              <a:t>Connect</a:t>
            </a:r>
          </a:p>
        </p:txBody>
      </p:sp>
      <p:sp>
        <p:nvSpPr>
          <p:cNvPr id="25" name="TextBox 24"/>
          <p:cNvSpPr txBox="1"/>
          <p:nvPr/>
        </p:nvSpPr>
        <p:spPr>
          <a:xfrm>
            <a:off x="4627437" y="707431"/>
            <a:ext cx="1244488" cy="400110"/>
          </a:xfrm>
          <a:prstGeom prst="rect">
            <a:avLst/>
          </a:prstGeom>
          <a:noFill/>
        </p:spPr>
        <p:txBody>
          <a:bodyPr wrap="square" rtlCol="0">
            <a:spAutoFit/>
          </a:bodyPr>
          <a:lstStyle/>
          <a:p>
            <a:r>
              <a:rPr lang="en-US" sz="2000" dirty="0">
                <a:latin typeface="Marker Felt"/>
                <a:cs typeface="Marker Felt"/>
              </a:rPr>
              <a:t>Report</a:t>
            </a:r>
          </a:p>
        </p:txBody>
      </p:sp>
      <p:sp>
        <p:nvSpPr>
          <p:cNvPr id="26" name="TextBox 25"/>
          <p:cNvSpPr txBox="1"/>
          <p:nvPr/>
        </p:nvSpPr>
        <p:spPr>
          <a:xfrm>
            <a:off x="7133465" y="417105"/>
            <a:ext cx="1244488" cy="400110"/>
          </a:xfrm>
          <a:prstGeom prst="rect">
            <a:avLst/>
          </a:prstGeom>
          <a:noFill/>
        </p:spPr>
        <p:txBody>
          <a:bodyPr wrap="square" rtlCol="0">
            <a:spAutoFit/>
          </a:bodyPr>
          <a:lstStyle/>
          <a:p>
            <a:r>
              <a:rPr lang="en-US" sz="2000" dirty="0">
                <a:latin typeface="Marker Felt"/>
                <a:cs typeface="Marker Felt"/>
              </a:rPr>
              <a:t>Success</a:t>
            </a:r>
          </a:p>
        </p:txBody>
      </p:sp>
      <p:sp>
        <p:nvSpPr>
          <p:cNvPr id="28" name="Freeform 27"/>
          <p:cNvSpPr/>
          <p:nvPr/>
        </p:nvSpPr>
        <p:spPr>
          <a:xfrm>
            <a:off x="920580" y="490087"/>
            <a:ext cx="6520774" cy="473522"/>
          </a:xfrm>
          <a:custGeom>
            <a:avLst/>
            <a:gdLst>
              <a:gd name="connsiteX0" fmla="*/ 0 w 6520774"/>
              <a:gd name="connsiteY0" fmla="*/ 115062 h 473522"/>
              <a:gd name="connsiteX1" fmla="*/ 886484 w 6520774"/>
              <a:gd name="connsiteY1" fmla="*/ 21307 h 473522"/>
              <a:gd name="connsiteX2" fmla="*/ 2318497 w 6520774"/>
              <a:gd name="connsiteY2" fmla="*/ 473037 h 473522"/>
              <a:gd name="connsiteX3" fmla="*/ 4099990 w 6520774"/>
              <a:gd name="connsiteY3" fmla="*/ 115062 h 473522"/>
              <a:gd name="connsiteX4" fmla="*/ 5600194 w 6520774"/>
              <a:gd name="connsiteY4" fmla="*/ 430421 h 473522"/>
              <a:gd name="connsiteX5" fmla="*/ 6520774 w 6520774"/>
              <a:gd name="connsiteY5" fmla="*/ 362236 h 473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0774" h="473522">
                <a:moveTo>
                  <a:pt x="0" y="115062"/>
                </a:moveTo>
                <a:cubicBezTo>
                  <a:pt x="250034" y="38353"/>
                  <a:pt x="500068" y="-38355"/>
                  <a:pt x="886484" y="21307"/>
                </a:cubicBezTo>
                <a:cubicBezTo>
                  <a:pt x="1272900" y="80969"/>
                  <a:pt x="1782913" y="457411"/>
                  <a:pt x="2318497" y="473037"/>
                </a:cubicBezTo>
                <a:cubicBezTo>
                  <a:pt x="2854081" y="488663"/>
                  <a:pt x="3553041" y="122165"/>
                  <a:pt x="4099990" y="115062"/>
                </a:cubicBezTo>
                <a:cubicBezTo>
                  <a:pt x="4646939" y="107959"/>
                  <a:pt x="5196730" y="389225"/>
                  <a:pt x="5600194" y="430421"/>
                </a:cubicBezTo>
                <a:cubicBezTo>
                  <a:pt x="6003658" y="471617"/>
                  <a:pt x="6367344" y="382123"/>
                  <a:pt x="6520774" y="362236"/>
                </a:cubicBezTo>
              </a:path>
            </a:pathLst>
          </a:custGeom>
          <a:noFill/>
          <a:ln cap="flat">
            <a:solidFill>
              <a:srgbClr val="6666FE"/>
            </a:solidFill>
            <a:prstDash val="dash"/>
            <a:headEnd type="oval" w="lg" len="lg"/>
            <a:tailEnd type="oval"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Oval 28"/>
          <p:cNvSpPr>
            <a:spLocks noChangeAspect="1"/>
          </p:cNvSpPr>
          <p:nvPr/>
        </p:nvSpPr>
        <p:spPr>
          <a:xfrm>
            <a:off x="2685026" y="808692"/>
            <a:ext cx="82968" cy="82968"/>
          </a:xfrm>
          <a:prstGeom prst="ellipse">
            <a:avLst/>
          </a:prstGeom>
          <a:noFill/>
          <a:ln w="38100" cmpd="sng">
            <a:solidFill>
              <a:srgbClr val="6666F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a:spLocks noChangeAspect="1"/>
          </p:cNvSpPr>
          <p:nvPr/>
        </p:nvSpPr>
        <p:spPr>
          <a:xfrm flipH="1">
            <a:off x="5341203" y="605730"/>
            <a:ext cx="75948" cy="75948"/>
          </a:xfrm>
          <a:prstGeom prst="ellipse">
            <a:avLst/>
          </a:prstGeom>
          <a:noFill/>
          <a:ln w="38100" cmpd="sng">
            <a:solidFill>
              <a:srgbClr val="6666F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Picture 30" descr="TT_Black_Transparent.gif"/>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221273" y="358007"/>
            <a:ext cx="811717" cy="811717"/>
          </a:xfrm>
          <a:prstGeom prst="rect">
            <a:avLst/>
          </a:prstGeom>
        </p:spPr>
      </p:pic>
      <p:sp>
        <p:nvSpPr>
          <p:cNvPr id="32" name="TextBox 31"/>
          <p:cNvSpPr txBox="1"/>
          <p:nvPr/>
        </p:nvSpPr>
        <p:spPr>
          <a:xfrm>
            <a:off x="2607104" y="6396335"/>
            <a:ext cx="4644171" cy="461665"/>
          </a:xfrm>
          <a:prstGeom prst="rect">
            <a:avLst/>
          </a:prstGeom>
          <a:noFill/>
        </p:spPr>
        <p:txBody>
          <a:bodyPr wrap="square" rtlCol="0">
            <a:spAutoFit/>
          </a:bodyPr>
          <a:lstStyle/>
          <a:p>
            <a:pPr algn="ctr"/>
            <a:r>
              <a:rPr lang="en-US" sz="2400" baseline="0" dirty="0">
                <a:solidFill>
                  <a:srgbClr val="C19EDA"/>
                </a:solidFill>
              </a:rPr>
              <a:t>Success Strategies for Your Campus</a:t>
            </a:r>
            <a:endParaRPr lang="en-US" sz="2400" dirty="0">
              <a:solidFill>
                <a:srgbClr val="C19EDA"/>
              </a:solidFill>
            </a:endParaRPr>
          </a:p>
        </p:txBody>
      </p:sp>
    </p:spTree>
    <p:extLst>
      <p:ext uri="{BB962C8B-B14F-4D97-AF65-F5344CB8AC3E}">
        <p14:creationId xmlns:p14="http://schemas.microsoft.com/office/powerpoint/2010/main" val="289930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iki.go-redrock.com/wiki/Main_Pa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iki.go-redrock.com/" TargetMode="External"/><Relationship Id="rId2" Type="http://schemas.openxmlformats.org/officeDocument/2006/relationships/hyperlink" Target="http://www.tutortrac.com/" TargetMode="External"/><Relationship Id="rId1" Type="http://schemas.openxmlformats.org/officeDocument/2006/relationships/slideLayout" Target="../slideLayouts/slideLayout2.xml"/><Relationship Id="rId5" Type="http://schemas.openxmlformats.org/officeDocument/2006/relationships/hyperlink" Target="http://helpdesk.go-redrock.com/" TargetMode="External"/><Relationship Id="rId4" Type="http://schemas.openxmlformats.org/officeDocument/2006/relationships/hyperlink" Target="http://wiki.go-redrock.com/wiki/Search_Op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Trac Navigation</a:t>
            </a:r>
            <a:endParaRPr lang="en-US" dirty="0"/>
          </a:p>
        </p:txBody>
      </p:sp>
      <p:sp>
        <p:nvSpPr>
          <p:cNvPr id="3" name="Subtitle 2"/>
          <p:cNvSpPr>
            <a:spLocks noGrp="1"/>
          </p:cNvSpPr>
          <p:nvPr>
            <p:ph type="subTitle" idx="1"/>
          </p:nvPr>
        </p:nvSpPr>
        <p:spPr/>
        <p:txBody>
          <a:bodyPr/>
          <a:lstStyle/>
          <a:p>
            <a:r>
              <a:rPr lang="en-US" dirty="0" smtClean="0"/>
              <a:t>Jennifer Turley</a:t>
            </a:r>
          </a:p>
          <a:p>
            <a:r>
              <a:rPr lang="en-US" dirty="0" smtClean="0"/>
              <a:t>Redrock Software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290" y="5017060"/>
            <a:ext cx="3200847" cy="106654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3967" y="5017060"/>
            <a:ext cx="3712852" cy="1066541"/>
          </a:xfrm>
          <a:prstGeom prst="rect">
            <a:avLst/>
          </a:prstGeom>
        </p:spPr>
      </p:pic>
    </p:spTree>
    <p:extLst>
      <p:ext uri="{BB962C8B-B14F-4D97-AF65-F5344CB8AC3E}">
        <p14:creationId xmlns:p14="http://schemas.microsoft.com/office/powerpoint/2010/main" val="566745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 Search Options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Use the Trac Navigation to find Registrations by searching</a:t>
            </a:r>
            <a:r>
              <a:rPr lang="en-US" dirty="0"/>
              <a:t>:</a:t>
            </a:r>
          </a:p>
          <a:p>
            <a:pPr lvl="1"/>
            <a:r>
              <a:rPr lang="en-US" dirty="0"/>
              <a:t>Student Name</a:t>
            </a:r>
          </a:p>
          <a:p>
            <a:pPr lvl="1"/>
            <a:r>
              <a:rPr lang="en-US" dirty="0"/>
              <a:t>Section</a:t>
            </a:r>
          </a:p>
          <a:p>
            <a:pPr marL="0" indent="0">
              <a:buNone/>
            </a:pPr>
            <a:r>
              <a:rPr lang="en-US" b="1" dirty="0"/>
              <a:t>Standard Search</a:t>
            </a:r>
          </a:p>
          <a:p>
            <a:pPr lvl="1"/>
            <a:r>
              <a:rPr lang="en-US" dirty="0"/>
              <a:t>Active Registrations</a:t>
            </a:r>
          </a:p>
          <a:p>
            <a:pPr lvl="1"/>
            <a:r>
              <a:rPr lang="en-US" dirty="0"/>
              <a:t>Section or Course Description</a:t>
            </a:r>
          </a:p>
          <a:p>
            <a:pPr lvl="1"/>
            <a:r>
              <a:rPr lang="en-US" dirty="0"/>
              <a:t>Specific Term or Grade</a:t>
            </a:r>
          </a:p>
          <a:p>
            <a:pPr lvl="1"/>
            <a:r>
              <a:rPr lang="en-US" dirty="0"/>
              <a:t>Course from an Instructor</a:t>
            </a:r>
          </a:p>
          <a:p>
            <a:pPr marL="0" indent="0">
              <a:buNone/>
            </a:pPr>
            <a:r>
              <a:rPr lang="en-US" b="1" dirty="0"/>
              <a:t>Power Search</a:t>
            </a:r>
          </a:p>
          <a:p>
            <a:pPr lvl="1"/>
            <a:r>
              <a:rPr lang="en-US" dirty="0"/>
              <a:t>Can Search for Registrations based on Student Information such as Major, Cohort, or any Custom Fields.</a:t>
            </a:r>
          </a:p>
          <a:p>
            <a:endParaRPr lang="en-US" dirty="0"/>
          </a:p>
        </p:txBody>
      </p:sp>
    </p:spTree>
    <p:extLst>
      <p:ext uri="{BB962C8B-B14F-4D97-AF65-F5344CB8AC3E}">
        <p14:creationId xmlns:p14="http://schemas.microsoft.com/office/powerpoint/2010/main" val="4182497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for Faculty</a:t>
            </a:r>
            <a:endParaRPr lang="en-US" dirty="0"/>
          </a:p>
        </p:txBody>
      </p:sp>
      <p:sp>
        <p:nvSpPr>
          <p:cNvPr id="3" name="Content Placeholder 2"/>
          <p:cNvSpPr>
            <a:spLocks noGrp="1"/>
          </p:cNvSpPr>
          <p:nvPr>
            <p:ph idx="1"/>
          </p:nvPr>
        </p:nvSpPr>
        <p:spPr/>
        <p:txBody>
          <a:bodyPr>
            <a:normAutofit/>
          </a:bodyPr>
          <a:lstStyle/>
          <a:p>
            <a:pPr marL="0" indent="0">
              <a:buNone/>
            </a:pPr>
            <a:r>
              <a:rPr lang="en-US" sz="2800" b="1" u="sng" dirty="0"/>
              <a:t>Can Search By:</a:t>
            </a:r>
          </a:p>
          <a:p>
            <a:r>
              <a:rPr lang="en-US" sz="2800" dirty="0"/>
              <a:t>Faculty Full Name</a:t>
            </a:r>
          </a:p>
          <a:p>
            <a:r>
              <a:rPr lang="en-US" sz="2800" dirty="0"/>
              <a:t>Department</a:t>
            </a:r>
          </a:p>
          <a:p>
            <a:r>
              <a:rPr lang="en-US" sz="2800" dirty="0"/>
              <a:t>Username</a:t>
            </a:r>
          </a:p>
          <a:p>
            <a:pPr marL="0" indent="0">
              <a:buNone/>
            </a:pPr>
            <a:r>
              <a:rPr lang="en-US" sz="2800" b="1" u="sng" dirty="0"/>
              <a:t>Standard Search</a:t>
            </a:r>
          </a:p>
          <a:p>
            <a:r>
              <a:rPr lang="en-US" sz="2800" dirty="0"/>
              <a:t>Search by Email</a:t>
            </a:r>
          </a:p>
          <a:p>
            <a:r>
              <a:rPr lang="en-US" sz="2800" dirty="0"/>
              <a:t>Search by Phone </a:t>
            </a:r>
          </a:p>
          <a:p>
            <a:endParaRPr lang="en-US" dirty="0"/>
          </a:p>
        </p:txBody>
      </p:sp>
      <p:sp>
        <p:nvSpPr>
          <p:cNvPr id="4" name="Rectangle 3"/>
          <p:cNvSpPr/>
          <p:nvPr/>
        </p:nvSpPr>
        <p:spPr>
          <a:xfrm>
            <a:off x="8750944" y="6488668"/>
            <a:ext cx="393056" cy="369332"/>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274367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Listing</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a:t>Can filter the list of Students shown by two categories at a time.</a:t>
            </a:r>
          </a:p>
          <a:p>
            <a:r>
              <a:rPr lang="en-US" sz="2600" b="1" dirty="0"/>
              <a:t>Sort Students By</a:t>
            </a:r>
            <a:r>
              <a:rPr lang="en-US" sz="2600" dirty="0"/>
              <a:t>:</a:t>
            </a:r>
          </a:p>
          <a:p>
            <a:pPr lvl="1"/>
            <a:r>
              <a:rPr lang="en-US" sz="2600" dirty="0"/>
              <a:t>Name</a:t>
            </a:r>
          </a:p>
          <a:p>
            <a:pPr lvl="1"/>
            <a:r>
              <a:rPr lang="en-US" sz="2600" dirty="0"/>
              <a:t>ID</a:t>
            </a:r>
          </a:p>
          <a:p>
            <a:pPr lvl="1"/>
            <a:r>
              <a:rPr lang="en-US" sz="2600" dirty="0"/>
              <a:t>Center</a:t>
            </a:r>
          </a:p>
          <a:p>
            <a:pPr lvl="1"/>
            <a:r>
              <a:rPr lang="en-US" sz="2600" dirty="0"/>
              <a:t>Subject</a:t>
            </a:r>
          </a:p>
          <a:p>
            <a:pPr lvl="1"/>
            <a:r>
              <a:rPr lang="en-US" sz="2600" dirty="0"/>
              <a:t>Reason</a:t>
            </a:r>
          </a:p>
          <a:p>
            <a:endParaRPr lang="en-US" dirty="0"/>
          </a:p>
        </p:txBody>
      </p:sp>
      <p:sp>
        <p:nvSpPr>
          <p:cNvPr id="4" name="Rectangle 3"/>
          <p:cNvSpPr/>
          <p:nvPr/>
        </p:nvSpPr>
        <p:spPr>
          <a:xfrm>
            <a:off x="8750944" y="6488668"/>
            <a:ext cx="393056" cy="369332"/>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1352625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Utilities and Prefs</a:t>
            </a:r>
            <a:endParaRPr lang="en-US" dirty="0"/>
          </a:p>
        </p:txBody>
      </p:sp>
      <p:sp>
        <p:nvSpPr>
          <p:cNvPr id="3" name="Content Placeholder 2"/>
          <p:cNvSpPr>
            <a:spLocks noGrp="1"/>
          </p:cNvSpPr>
          <p:nvPr>
            <p:ph idx="1"/>
          </p:nvPr>
        </p:nvSpPr>
        <p:spPr/>
        <p:txBody>
          <a:bodyPr>
            <a:normAutofit/>
          </a:bodyPr>
          <a:lstStyle/>
          <a:p>
            <a:r>
              <a:rPr lang="en-US" sz="2800" dirty="0"/>
              <a:t>Allows Administrators with access to adjust settings that affect entire application.</a:t>
            </a:r>
          </a:p>
          <a:p>
            <a:r>
              <a:rPr lang="en-US" sz="2800" dirty="0"/>
              <a:t>Different options listed, depending on what listing accessed from</a:t>
            </a:r>
          </a:p>
          <a:p>
            <a:r>
              <a:rPr lang="en-US" sz="2800" dirty="0"/>
              <a:t>Access to </a:t>
            </a:r>
            <a:r>
              <a:rPr lang="en-US" sz="2800" b="1" u="sng" dirty="0"/>
              <a:t>DESTRUCTIVE</a:t>
            </a:r>
            <a:r>
              <a:rPr lang="en-US" sz="2800" dirty="0"/>
              <a:t> </a:t>
            </a:r>
            <a:r>
              <a:rPr lang="en-US" sz="2800" dirty="0" smtClean="0"/>
              <a:t>Utilities – You have been warned!</a:t>
            </a:r>
            <a:endParaRPr lang="en-US" sz="2800" dirty="0"/>
          </a:p>
        </p:txBody>
      </p:sp>
      <p:sp>
        <p:nvSpPr>
          <p:cNvPr id="4" name="Rectangle 3"/>
          <p:cNvSpPr/>
          <p:nvPr/>
        </p:nvSpPr>
        <p:spPr>
          <a:xfrm>
            <a:off x="8750944" y="6488668"/>
            <a:ext cx="393056" cy="369332"/>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45034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Additional Support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User Guide and FAQ’s:</a:t>
            </a:r>
          </a:p>
          <a:p>
            <a:pPr lvl="1"/>
            <a:r>
              <a:rPr lang="en-US" dirty="0"/>
              <a:t>These options will open another tab or window and direct you to the Redrock Wiki site (</a:t>
            </a:r>
            <a:r>
              <a:rPr lang="en-US" dirty="0">
                <a:hlinkClick r:id="rId2"/>
              </a:rPr>
              <a:t>http://wiki.go-redrock.com/wiki/Main_Page</a:t>
            </a:r>
            <a:r>
              <a:rPr lang="en-US" dirty="0"/>
              <a:t>)</a:t>
            </a:r>
          </a:p>
          <a:p>
            <a:pPr marL="0" indent="0">
              <a:buNone/>
            </a:pPr>
            <a:r>
              <a:rPr lang="en-US" dirty="0"/>
              <a:t>TutorTrac.com and Request Support:</a:t>
            </a:r>
          </a:p>
          <a:p>
            <a:pPr lvl="1"/>
            <a:r>
              <a:rPr lang="en-US" dirty="0"/>
              <a:t>Will give you the option to fill out a request form.</a:t>
            </a:r>
          </a:p>
        </p:txBody>
      </p:sp>
      <p:sp>
        <p:nvSpPr>
          <p:cNvPr id="4" name="Rectangle 3"/>
          <p:cNvSpPr/>
          <p:nvPr/>
        </p:nvSpPr>
        <p:spPr>
          <a:xfrm>
            <a:off x="8750944" y="6507664"/>
            <a:ext cx="393056" cy="369332"/>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2588239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lgn="ctr">
              <a:buNone/>
            </a:pPr>
            <a:r>
              <a:rPr lang="en-US" dirty="0"/>
              <a:t>The Trac Navigation is a powerful tool. There are many options when it comes to searching for historical records, to allow you to quickly find the data that you need. Take some time to get familiar with this feature, as it can better help you utilize your application.</a:t>
            </a:r>
          </a:p>
          <a:p>
            <a:endParaRPr lang="en-US" dirty="0"/>
          </a:p>
        </p:txBody>
      </p:sp>
    </p:spTree>
    <p:extLst>
      <p:ext uri="{BB962C8B-B14F-4D97-AF65-F5344CB8AC3E}">
        <p14:creationId xmlns:p14="http://schemas.microsoft.com/office/powerpoint/2010/main" val="4156834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Links</a:t>
            </a:r>
            <a:endParaRPr lang="en-US" dirty="0"/>
          </a:p>
        </p:txBody>
      </p:sp>
      <p:sp>
        <p:nvSpPr>
          <p:cNvPr id="3" name="Content Placeholder 2"/>
          <p:cNvSpPr>
            <a:spLocks noGrp="1"/>
          </p:cNvSpPr>
          <p:nvPr>
            <p:ph idx="1"/>
          </p:nvPr>
        </p:nvSpPr>
        <p:spPr/>
        <p:txBody>
          <a:bodyPr>
            <a:normAutofit fontScale="92500" lnSpcReduction="20000"/>
          </a:bodyPr>
          <a:lstStyle/>
          <a:p>
            <a:pPr marL="594360" indent="-457200">
              <a:buFont typeface="Arial" pitchFamily="34" charset="0"/>
              <a:buChar char="•"/>
            </a:pPr>
            <a:r>
              <a:rPr lang="en-US" dirty="0">
                <a:hlinkClick r:id="rId2"/>
              </a:rPr>
              <a:t>http://</a:t>
            </a:r>
            <a:r>
              <a:rPr lang="en-US" dirty="0" smtClean="0">
                <a:hlinkClick r:id="rId2"/>
              </a:rPr>
              <a:t>www.tutortrac.com</a:t>
            </a:r>
            <a:endParaRPr lang="en-US" dirty="0"/>
          </a:p>
          <a:p>
            <a:pPr marL="137160" indent="0">
              <a:buNone/>
            </a:pPr>
            <a:endParaRPr lang="en-US" dirty="0"/>
          </a:p>
          <a:p>
            <a:pPr marL="594360" indent="-457200">
              <a:buFont typeface="Arial" pitchFamily="34" charset="0"/>
              <a:buChar char="•"/>
            </a:pPr>
            <a:r>
              <a:rPr lang="en-US" dirty="0">
                <a:hlinkClick r:id="rId3"/>
              </a:rPr>
              <a:t>http://</a:t>
            </a:r>
            <a:r>
              <a:rPr lang="en-US" dirty="0" smtClean="0">
                <a:hlinkClick r:id="rId3"/>
              </a:rPr>
              <a:t>wiki.go-redrock.com</a:t>
            </a:r>
            <a:endParaRPr lang="en-US" dirty="0" smtClean="0"/>
          </a:p>
          <a:p>
            <a:pPr marL="137160" indent="0">
              <a:buNone/>
            </a:pPr>
            <a:endParaRPr lang="en-US" dirty="0"/>
          </a:p>
          <a:p>
            <a:pPr marL="594360" indent="-457200">
              <a:buFont typeface="Arial" pitchFamily="34" charset="0"/>
              <a:buChar char="•"/>
            </a:pPr>
            <a:r>
              <a:rPr lang="en-US" dirty="0">
                <a:hlinkClick r:id="rId4"/>
              </a:rPr>
              <a:t>http://</a:t>
            </a:r>
            <a:r>
              <a:rPr lang="en-US" dirty="0" smtClean="0">
                <a:hlinkClick r:id="rId4"/>
              </a:rPr>
              <a:t>wiki.go-redrock.com/wiki/Search_Options</a:t>
            </a:r>
            <a:endParaRPr lang="en-US" dirty="0"/>
          </a:p>
          <a:p>
            <a:pPr marL="594360" indent="-457200">
              <a:buFont typeface="Arial" pitchFamily="34" charset="0"/>
              <a:buChar char="•"/>
            </a:pPr>
            <a:endParaRPr lang="en-US" dirty="0"/>
          </a:p>
          <a:p>
            <a:pPr marL="594360" indent="-457200">
              <a:buFont typeface="Arial" pitchFamily="34" charset="0"/>
              <a:buChar char="•"/>
            </a:pPr>
            <a:r>
              <a:rPr lang="en-US" dirty="0">
                <a:hlinkClick r:id="rId5"/>
              </a:rPr>
              <a:t>http://</a:t>
            </a:r>
            <a:r>
              <a:rPr lang="en-US" dirty="0" smtClean="0">
                <a:hlinkClick r:id="rId5"/>
              </a:rPr>
              <a:t>helpdesk.go-redrock.com</a:t>
            </a:r>
            <a:endParaRPr lang="en-US" dirty="0" smtClean="0"/>
          </a:p>
          <a:p>
            <a:pPr marL="137160" indent="0">
              <a:buNone/>
            </a:pPr>
            <a:endParaRPr lang="en-US" dirty="0"/>
          </a:p>
          <a:p>
            <a:endParaRPr lang="en-US" dirty="0"/>
          </a:p>
        </p:txBody>
      </p:sp>
    </p:spTree>
    <p:extLst>
      <p:ext uri="{BB962C8B-B14F-4D97-AF65-F5344CB8AC3E}">
        <p14:creationId xmlns:p14="http://schemas.microsoft.com/office/powerpoint/2010/main" val="356174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a:t>Learn how to effectively use the Trac Navigation Bar to:</a:t>
            </a:r>
          </a:p>
          <a:p>
            <a:pPr lvl="1"/>
            <a:r>
              <a:rPr lang="en-US" dirty="0"/>
              <a:t>Use Quick Search Options</a:t>
            </a:r>
          </a:p>
          <a:p>
            <a:pPr lvl="1"/>
            <a:r>
              <a:rPr lang="en-US" dirty="0"/>
              <a:t>Search Students, visits, </a:t>
            </a:r>
            <a:r>
              <a:rPr lang="en-US" dirty="0" err="1"/>
              <a:t>etc</a:t>
            </a:r>
            <a:r>
              <a:rPr lang="en-US" dirty="0"/>
              <a:t>…</a:t>
            </a:r>
          </a:p>
          <a:p>
            <a:pPr lvl="1"/>
            <a:r>
              <a:rPr lang="en-US" dirty="0"/>
              <a:t>Sort the Log Listing</a:t>
            </a:r>
          </a:p>
          <a:p>
            <a:pPr lvl="1"/>
            <a:r>
              <a:rPr lang="en-US" dirty="0"/>
              <a:t>System Preferences</a:t>
            </a:r>
          </a:p>
          <a:p>
            <a:pPr lvl="1"/>
            <a:r>
              <a:rPr lang="en-US" dirty="0"/>
              <a:t>User Guide &amp; FAQ’s</a:t>
            </a:r>
          </a:p>
          <a:p>
            <a:endParaRPr lang="en-US" dirty="0"/>
          </a:p>
        </p:txBody>
      </p:sp>
    </p:spTree>
    <p:extLst>
      <p:ext uri="{BB962C8B-B14F-4D97-AF65-F5344CB8AC3E}">
        <p14:creationId xmlns:p14="http://schemas.microsoft.com/office/powerpoint/2010/main" val="247309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TracMan Icon</a:t>
            </a:r>
            <a:endParaRPr lang="en-US" dirty="0"/>
          </a:p>
        </p:txBody>
      </p:sp>
      <p:sp>
        <p:nvSpPr>
          <p:cNvPr id="6" name="Content Placeholder 5"/>
          <p:cNvSpPr>
            <a:spLocks noGrp="1"/>
          </p:cNvSpPr>
          <p:nvPr>
            <p:ph idx="1"/>
          </p:nvPr>
        </p:nvSpPr>
        <p:spPr/>
        <p:txBody>
          <a:bodyPr>
            <a:normAutofit fontScale="92500" lnSpcReduction="10000"/>
          </a:bodyPr>
          <a:lstStyle/>
          <a:p>
            <a:pPr marL="0" indent="0">
              <a:buNone/>
            </a:pPr>
            <a:r>
              <a:rPr lang="en-US" dirty="0"/>
              <a:t>The Trac Man icon allows users to navigate to the main features and management functions in the Trac System.</a:t>
            </a:r>
          </a:p>
          <a:p>
            <a:pPr marL="0" indent="0">
              <a:buNone/>
            </a:pPr>
            <a:endParaRPr lang="en-US" sz="1000" dirty="0"/>
          </a:p>
          <a:p>
            <a:r>
              <a:rPr lang="en-US" sz="2800" dirty="0"/>
              <a:t>Main Menu</a:t>
            </a:r>
          </a:p>
          <a:p>
            <a:r>
              <a:rPr lang="en-US" sz="2800" dirty="0"/>
              <a:t>Log Listing</a:t>
            </a:r>
          </a:p>
          <a:p>
            <a:r>
              <a:rPr lang="en-US" sz="2800" dirty="0"/>
              <a:t>Module Managements</a:t>
            </a:r>
          </a:p>
          <a:p>
            <a:r>
              <a:rPr lang="en-US" sz="2800" dirty="0"/>
              <a:t>Utilities and Prefs</a:t>
            </a:r>
          </a:p>
          <a:p>
            <a:r>
              <a:rPr lang="en-US" sz="2800" dirty="0"/>
              <a:t>Other Useful Links</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953" y="1211563"/>
            <a:ext cx="1124107" cy="1112975"/>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5904" y="1144779"/>
            <a:ext cx="1124107" cy="111297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8521" y="3254443"/>
            <a:ext cx="2753109" cy="2772162"/>
          </a:xfrm>
          <a:prstGeom prst="rect">
            <a:avLst/>
          </a:prstGeom>
        </p:spPr>
      </p:pic>
    </p:spTree>
    <p:extLst>
      <p:ext uri="{BB962C8B-B14F-4D97-AF65-F5344CB8AC3E}">
        <p14:creationId xmlns:p14="http://schemas.microsoft.com/office/powerpoint/2010/main" val="145117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Quick Search Options</a:t>
            </a:r>
            <a:endParaRPr lang="en-US" dirty="0"/>
          </a:p>
        </p:txBody>
      </p:sp>
      <p:sp>
        <p:nvSpPr>
          <p:cNvPr id="6" name="Content Placeholder 5"/>
          <p:cNvSpPr>
            <a:spLocks noGrp="1"/>
          </p:cNvSpPr>
          <p:nvPr>
            <p:ph idx="1"/>
          </p:nvPr>
        </p:nvSpPr>
        <p:spPr/>
        <p:txBody>
          <a:bodyPr>
            <a:normAutofit fontScale="70000" lnSpcReduction="20000"/>
          </a:bodyPr>
          <a:lstStyle/>
          <a:p>
            <a:pPr marL="0" indent="0">
              <a:buNone/>
            </a:pPr>
            <a:r>
              <a:rPr lang="en-US" b="1" u="sng" dirty="0"/>
              <a:t>Standard Search Options</a:t>
            </a:r>
          </a:p>
          <a:p>
            <a:pPr marL="0" indent="0">
              <a:buNone/>
            </a:pPr>
            <a:r>
              <a:rPr lang="en-US" dirty="0"/>
              <a:t>@		 Wildcard</a:t>
            </a:r>
          </a:p>
          <a:p>
            <a:pPr marL="0" indent="0">
              <a:buNone/>
            </a:pPr>
            <a:r>
              <a:rPr lang="en-US" dirty="0"/>
              <a:t>=		 Is Equal to</a:t>
            </a:r>
          </a:p>
          <a:p>
            <a:pPr marL="0" indent="0">
              <a:buNone/>
            </a:pPr>
            <a:r>
              <a:rPr lang="en-US" dirty="0"/>
              <a:t>#		 Is not Equal to</a:t>
            </a:r>
          </a:p>
          <a:p>
            <a:pPr marL="0" indent="0">
              <a:buNone/>
            </a:pPr>
            <a:r>
              <a:rPr lang="en-US" dirty="0"/>
              <a:t>&gt;            Greater Than</a:t>
            </a:r>
          </a:p>
          <a:p>
            <a:pPr marL="0" indent="0">
              <a:buNone/>
            </a:pPr>
            <a:r>
              <a:rPr lang="en-US" dirty="0"/>
              <a:t>&gt;=		 Great Than or Equal to</a:t>
            </a:r>
          </a:p>
          <a:p>
            <a:pPr marL="0" indent="0">
              <a:buNone/>
            </a:pPr>
            <a:r>
              <a:rPr lang="en-US" dirty="0"/>
              <a:t>&lt;		 Less Than</a:t>
            </a:r>
          </a:p>
          <a:p>
            <a:pPr marL="0" indent="0">
              <a:buNone/>
            </a:pPr>
            <a:r>
              <a:rPr lang="en-US" dirty="0"/>
              <a:t>&lt;=		 Less Than or Equal to</a:t>
            </a:r>
          </a:p>
          <a:p>
            <a:pPr marL="0" indent="0">
              <a:buNone/>
            </a:pPr>
            <a:r>
              <a:rPr lang="en-US" dirty="0"/>
              <a:t>…		 Is a Range of Values</a:t>
            </a:r>
          </a:p>
          <a:p>
            <a:pPr marL="0" indent="0">
              <a:buNone/>
            </a:pPr>
            <a:r>
              <a:rPr lang="en-US" dirty="0"/>
              <a:t>;		 Is Used Between Multiple REQUIRED </a:t>
            </a:r>
            <a:r>
              <a:rPr lang="en-US" dirty="0" smtClean="0"/>
              <a:t>Phrases</a:t>
            </a:r>
            <a:endParaRPr lang="en-US" dirty="0"/>
          </a:p>
        </p:txBody>
      </p:sp>
    </p:spTree>
    <p:extLst>
      <p:ext uri="{BB962C8B-B14F-4D97-AF65-F5344CB8AC3E}">
        <p14:creationId xmlns:p14="http://schemas.microsoft.com/office/powerpoint/2010/main" val="350094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Quick Search </a:t>
            </a:r>
            <a:r>
              <a:rPr lang="en-US" dirty="0" smtClean="0"/>
              <a:t>Options (cont.)</a:t>
            </a:r>
            <a:endParaRPr lang="en-US" dirty="0"/>
          </a:p>
        </p:txBody>
      </p:sp>
      <p:sp>
        <p:nvSpPr>
          <p:cNvPr id="5" name="Content Placeholder 4"/>
          <p:cNvSpPr>
            <a:spLocks noGrp="1"/>
          </p:cNvSpPr>
          <p:nvPr>
            <p:ph sz="half" idx="2"/>
          </p:nvPr>
        </p:nvSpPr>
        <p:spPr/>
        <p:txBody>
          <a:bodyPr>
            <a:normAutofit/>
          </a:bodyPr>
          <a:lstStyle/>
          <a:p>
            <a:pPr marL="0" indent="0">
              <a:buNone/>
            </a:pPr>
            <a:r>
              <a:rPr lang="en-US" sz="2000" b="1" u="sng" dirty="0"/>
              <a:t>Other Visit </a:t>
            </a:r>
            <a:r>
              <a:rPr lang="en-US" sz="2000" b="1" u="sng" dirty="0" smtClean="0"/>
              <a:t>Field </a:t>
            </a:r>
            <a:r>
              <a:rPr lang="en-US" sz="2000" b="1" u="sng" dirty="0"/>
              <a:t>Search </a:t>
            </a:r>
            <a:r>
              <a:rPr lang="en-US" sz="2000" b="1" u="sng" dirty="0" smtClean="0"/>
              <a:t>Options</a:t>
            </a:r>
          </a:p>
          <a:p>
            <a:pPr marL="0" indent="0">
              <a:buNone/>
            </a:pPr>
            <a:r>
              <a:rPr lang="en-US" sz="2000" dirty="0" err="1"/>
              <a:t>Rsn</a:t>
            </a:r>
            <a:r>
              <a:rPr lang="en-US" sz="2000" dirty="0"/>
              <a:t>=     For a Specific Reason</a:t>
            </a:r>
          </a:p>
          <a:p>
            <a:pPr marL="0" indent="0">
              <a:buNone/>
            </a:pPr>
            <a:r>
              <a:rPr lang="en-US" sz="2000" dirty="0"/>
              <a:t>Cons=   For a Specific Consultant</a:t>
            </a:r>
          </a:p>
          <a:p>
            <a:pPr marL="0" indent="0">
              <a:buNone/>
            </a:pPr>
            <a:r>
              <a:rPr lang="en-US" sz="2000" dirty="0"/>
              <a:t>Sect=    For a Specific Section</a:t>
            </a:r>
          </a:p>
          <a:p>
            <a:pPr marL="0" indent="0">
              <a:buNone/>
            </a:pPr>
            <a:r>
              <a:rPr lang="en-US" sz="2000" dirty="0" err="1"/>
              <a:t>Ctr</a:t>
            </a:r>
            <a:r>
              <a:rPr lang="en-US" sz="2000" dirty="0"/>
              <a:t>=      For a Specific Center</a:t>
            </a:r>
          </a:p>
          <a:p>
            <a:pPr marL="0" indent="0">
              <a:buNone/>
            </a:pPr>
            <a:endParaRPr lang="en-US" sz="2000" b="1" u="sng" dirty="0"/>
          </a:p>
        </p:txBody>
      </p:sp>
      <p:sp>
        <p:nvSpPr>
          <p:cNvPr id="6" name="Content Placeholder 5"/>
          <p:cNvSpPr>
            <a:spLocks noGrp="1"/>
          </p:cNvSpPr>
          <p:nvPr>
            <p:ph sz="half" idx="13"/>
          </p:nvPr>
        </p:nvSpPr>
        <p:spPr/>
        <p:txBody>
          <a:bodyPr>
            <a:normAutofit fontScale="70000" lnSpcReduction="20000"/>
          </a:bodyPr>
          <a:lstStyle/>
          <a:p>
            <a:pPr marL="0" indent="0">
              <a:buNone/>
            </a:pPr>
            <a:r>
              <a:rPr lang="en-US" sz="2900" b="1" u="sng" dirty="0"/>
              <a:t>Special Date Search Options</a:t>
            </a:r>
          </a:p>
          <a:p>
            <a:r>
              <a:rPr lang="en-US" dirty="0"/>
              <a:t>Today</a:t>
            </a:r>
          </a:p>
          <a:p>
            <a:r>
              <a:rPr lang="en-US" dirty="0"/>
              <a:t>This Week</a:t>
            </a:r>
          </a:p>
          <a:p>
            <a:r>
              <a:rPr lang="en-US" dirty="0"/>
              <a:t>This Month</a:t>
            </a:r>
          </a:p>
          <a:p>
            <a:r>
              <a:rPr lang="en-US" dirty="0"/>
              <a:t>This Semester</a:t>
            </a:r>
          </a:p>
          <a:p>
            <a:r>
              <a:rPr lang="en-US" dirty="0"/>
              <a:t>Yesterday</a:t>
            </a:r>
          </a:p>
          <a:p>
            <a:r>
              <a:rPr lang="en-US" dirty="0"/>
              <a:t>Last Month</a:t>
            </a:r>
          </a:p>
          <a:p>
            <a:r>
              <a:rPr lang="en-US" dirty="0"/>
              <a:t>Last Week</a:t>
            </a:r>
          </a:p>
          <a:p>
            <a:r>
              <a:rPr lang="en-US" dirty="0"/>
              <a:t>Tomorrow</a:t>
            </a:r>
          </a:p>
          <a:p>
            <a:r>
              <a:rPr lang="en-US" dirty="0"/>
              <a:t>Next Week</a:t>
            </a:r>
          </a:p>
          <a:p>
            <a:r>
              <a:rPr lang="en-US" dirty="0"/>
              <a:t>Next </a:t>
            </a:r>
            <a:r>
              <a:rPr lang="en-US" dirty="0" smtClean="0"/>
              <a:t>Month</a:t>
            </a:r>
            <a:endParaRPr lang="en-US" dirty="0"/>
          </a:p>
        </p:txBody>
      </p:sp>
    </p:spTree>
    <p:extLst>
      <p:ext uri="{BB962C8B-B14F-4D97-AF65-F5344CB8AC3E}">
        <p14:creationId xmlns:p14="http://schemas.microsoft.com/office/powerpoint/2010/main" val="2291718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Searching The Student Listing</a:t>
            </a:r>
            <a:endParaRPr lang="en-US" dirty="0"/>
          </a:p>
        </p:txBody>
      </p:sp>
      <p:sp>
        <p:nvSpPr>
          <p:cNvPr id="6" name="Content Placeholder 5"/>
          <p:cNvSpPr>
            <a:spLocks noGrp="1"/>
          </p:cNvSpPr>
          <p:nvPr>
            <p:ph idx="1"/>
          </p:nvPr>
        </p:nvSpPr>
        <p:spPr/>
        <p:txBody>
          <a:bodyPr>
            <a:normAutofit lnSpcReduction="10000"/>
          </a:bodyPr>
          <a:lstStyle/>
          <a:p>
            <a:pPr marL="0" indent="0">
              <a:buNone/>
            </a:pPr>
            <a:r>
              <a:rPr lang="en-US" dirty="0"/>
              <a:t>Searching for Students using the Trac Navigation by entering:</a:t>
            </a:r>
          </a:p>
          <a:p>
            <a:r>
              <a:rPr lang="en-US" dirty="0"/>
              <a:t>ID</a:t>
            </a:r>
          </a:p>
          <a:p>
            <a:r>
              <a:rPr lang="en-US" dirty="0"/>
              <a:t>Name</a:t>
            </a:r>
          </a:p>
          <a:p>
            <a:r>
              <a:rPr lang="en-US" dirty="0"/>
              <a:t>Birthdate</a:t>
            </a:r>
          </a:p>
          <a:p>
            <a:r>
              <a:rPr lang="en-US" dirty="0"/>
              <a:t>Handle</a:t>
            </a:r>
          </a:p>
          <a:p>
            <a:r>
              <a:rPr lang="en-US" dirty="0"/>
              <a:t>Any other Student </a:t>
            </a:r>
            <a:r>
              <a:rPr lang="en-US" dirty="0" smtClean="0"/>
              <a:t>Field</a:t>
            </a:r>
            <a:endParaRPr lang="en-US" dirty="0"/>
          </a:p>
        </p:txBody>
      </p:sp>
    </p:spTree>
    <p:extLst>
      <p:ext uri="{BB962C8B-B14F-4D97-AF65-F5344CB8AC3E}">
        <p14:creationId xmlns:p14="http://schemas.microsoft.com/office/powerpoint/2010/main" val="241807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Student Search Options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u="sng" dirty="0"/>
              <a:t>Search</a:t>
            </a:r>
          </a:p>
          <a:p>
            <a:pPr lvl="1"/>
            <a:r>
              <a:rPr lang="en-US" dirty="0"/>
              <a:t>Standard Search Tool</a:t>
            </a:r>
          </a:p>
          <a:p>
            <a:pPr lvl="1"/>
            <a:r>
              <a:rPr lang="en-US" dirty="0"/>
              <a:t>Used to search by specific Student, Visit, or Registration information.</a:t>
            </a:r>
          </a:p>
          <a:p>
            <a:pPr marL="0" indent="0">
              <a:buNone/>
            </a:pPr>
            <a:r>
              <a:rPr lang="en-US" b="1" u="sng" dirty="0"/>
              <a:t>Power Search</a:t>
            </a:r>
          </a:p>
          <a:p>
            <a:pPr lvl="1"/>
            <a:r>
              <a:rPr lang="en-US" dirty="0"/>
              <a:t>Advanced Search Options</a:t>
            </a:r>
          </a:p>
          <a:p>
            <a:pPr lvl="1"/>
            <a:r>
              <a:rPr lang="en-US" dirty="0"/>
              <a:t>Search multiple fields and values at once, including ranges of information</a:t>
            </a:r>
          </a:p>
          <a:p>
            <a:pPr marL="0" indent="0">
              <a:buNone/>
            </a:pPr>
            <a:r>
              <a:rPr lang="en-US" b="1" u="sng" dirty="0"/>
              <a:t>Utility Search</a:t>
            </a:r>
          </a:p>
          <a:p>
            <a:pPr lvl="1"/>
            <a:r>
              <a:rPr lang="en-US" dirty="0"/>
              <a:t>Allows search by multiple options for same field</a:t>
            </a:r>
          </a:p>
          <a:p>
            <a:pPr lvl="1"/>
            <a:r>
              <a:rPr lang="en-US" dirty="0"/>
              <a:t>Can also be used to find duplicate </a:t>
            </a:r>
            <a:r>
              <a:rPr lang="en-US" dirty="0" smtClean="0"/>
              <a:t>Profiles</a:t>
            </a:r>
            <a:endParaRPr lang="en-US" dirty="0"/>
          </a:p>
        </p:txBody>
      </p:sp>
      <p:sp>
        <p:nvSpPr>
          <p:cNvPr id="4" name="Rectangle 3"/>
          <p:cNvSpPr/>
          <p:nvPr/>
        </p:nvSpPr>
        <p:spPr>
          <a:xfrm>
            <a:off x="8750944" y="6488668"/>
            <a:ext cx="393056" cy="369332"/>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197544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for Visits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Searching for Visits using the Trac Navigation bar by entering:</a:t>
            </a:r>
          </a:p>
          <a:p>
            <a:r>
              <a:rPr lang="en-US" dirty="0"/>
              <a:t>Date or Date Range</a:t>
            </a:r>
          </a:p>
          <a:p>
            <a:r>
              <a:rPr lang="en-US" dirty="0"/>
              <a:t>Specific date words (Today, Last Week, etc.)</a:t>
            </a:r>
          </a:p>
          <a:p>
            <a:r>
              <a:rPr lang="en-US" dirty="0"/>
              <a:t>Student ID</a:t>
            </a:r>
          </a:p>
          <a:p>
            <a:r>
              <a:rPr lang="en-US" dirty="0"/>
              <a:t>Student </a:t>
            </a:r>
            <a:r>
              <a:rPr lang="en-US" dirty="0" smtClean="0"/>
              <a:t>Name</a:t>
            </a:r>
            <a:endParaRPr lang="en-US" dirty="0"/>
          </a:p>
        </p:txBody>
      </p:sp>
    </p:spTree>
    <p:extLst>
      <p:ext uri="{BB962C8B-B14F-4D97-AF65-F5344CB8AC3E}">
        <p14:creationId xmlns:p14="http://schemas.microsoft.com/office/powerpoint/2010/main" val="2067821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Visit Search Options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a:t>Standard Search</a:t>
            </a:r>
          </a:p>
          <a:p>
            <a:pPr lvl="1"/>
            <a:r>
              <a:rPr lang="en-US" dirty="0"/>
              <a:t>Allows Users to search for visits with multiple criteria at once</a:t>
            </a:r>
          </a:p>
          <a:p>
            <a:pPr lvl="1"/>
            <a:r>
              <a:rPr lang="en-US" dirty="0"/>
              <a:t>Use “@” symbol as a wildcard</a:t>
            </a:r>
          </a:p>
          <a:p>
            <a:pPr lvl="1"/>
            <a:r>
              <a:rPr lang="en-US" dirty="0"/>
              <a:t>Can still search date ranges</a:t>
            </a:r>
            <a:endParaRPr lang="en-US" b="1" u="sng" dirty="0"/>
          </a:p>
          <a:p>
            <a:pPr marL="0" indent="0">
              <a:buNone/>
            </a:pPr>
            <a:r>
              <a:rPr lang="en-US" b="1" u="sng" dirty="0"/>
              <a:t>Power Search</a:t>
            </a:r>
          </a:p>
          <a:p>
            <a:pPr lvl="1"/>
            <a:r>
              <a:rPr lang="en-US" dirty="0"/>
              <a:t>Can search for Custom Visit Fields</a:t>
            </a:r>
          </a:p>
          <a:p>
            <a:pPr lvl="1"/>
            <a:r>
              <a:rPr lang="en-US" dirty="0"/>
              <a:t>Can search for multiple situations</a:t>
            </a:r>
          </a:p>
          <a:p>
            <a:endParaRPr lang="en-US" dirty="0"/>
          </a:p>
        </p:txBody>
      </p:sp>
      <p:sp>
        <p:nvSpPr>
          <p:cNvPr id="4" name="Rectangle 3"/>
          <p:cNvSpPr/>
          <p:nvPr/>
        </p:nvSpPr>
        <p:spPr>
          <a:xfrm>
            <a:off x="8750944" y="6488668"/>
            <a:ext cx="393056" cy="369332"/>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3296667270"/>
      </p:ext>
    </p:extLst>
  </p:cSld>
  <p:clrMapOvr>
    <a:masterClrMapping/>
  </p:clrMapOvr>
</p:sld>
</file>

<file path=ppt/theme/theme1.xml><?xml version="1.0" encoding="utf-8"?>
<a:theme xmlns:a="http://schemas.openxmlformats.org/drawingml/2006/main" name="2016 RSC Confer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2017 RSC Conference</Template>
  <TotalTime>160</TotalTime>
  <Words>541</Words>
  <Application>Microsoft Office PowerPoint</Application>
  <PresentationFormat>On-screen Show (4:3)</PresentationFormat>
  <Paragraphs>129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2016 RSC Conference</vt:lpstr>
      <vt:lpstr>Trac Navigation</vt:lpstr>
      <vt:lpstr>Overview</vt:lpstr>
      <vt:lpstr>TracMan Icon</vt:lpstr>
      <vt:lpstr>Quick Search Options</vt:lpstr>
      <vt:lpstr>Quick Search Options (cont.)</vt:lpstr>
      <vt:lpstr>Searching The Student Listing</vt:lpstr>
      <vt:lpstr>Other Student Search Options</vt:lpstr>
      <vt:lpstr>Searching for Visits</vt:lpstr>
      <vt:lpstr>Other Visit Search Options</vt:lpstr>
      <vt:lpstr>Registration Search Options</vt:lpstr>
      <vt:lpstr>Search for Faculty</vt:lpstr>
      <vt:lpstr>Log Listing</vt:lpstr>
      <vt:lpstr>Utilities and Prefs</vt:lpstr>
      <vt:lpstr>For Additional Support</vt:lpstr>
      <vt:lpstr>Conclusion</vt:lpstr>
      <vt:lpstr>Helpful Links</vt:lpstr>
    </vt:vector>
  </TitlesOfParts>
  <Company>Redrock Software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Iliana Visser</dc:creator>
  <cp:lastModifiedBy>Jennifer Turley</cp:lastModifiedBy>
  <cp:revision>5</cp:revision>
  <dcterms:created xsi:type="dcterms:W3CDTF">2018-01-16T21:24:33Z</dcterms:created>
  <dcterms:modified xsi:type="dcterms:W3CDTF">2018-04-02T17:05:02Z</dcterms:modified>
</cp:coreProperties>
</file>