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5143500" type="screen16x9"/>
  <p:notesSz cx="6858000" cy="9144000"/>
  <p:embeddedFontLst>
    <p:embeddedFont>
      <p:font typeface="Average" panose="020B0604020202020204" charset="0"/>
      <p:regular r:id="rId18"/>
    </p:embeddedFont>
    <p:embeddedFont>
      <p:font typeface="Montserrat" panose="020B0604020202020204" charset="0"/>
      <p:regular r:id="rId19"/>
      <p:bold r:id="rId20"/>
      <p:italic r:id="rId21"/>
      <p:boldItalic r:id="rId22"/>
    </p:embeddedFont>
    <p:embeddedFont>
      <p:font typeface="Lato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Shape 4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Shape 5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Shape 5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Shape 5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Shape 4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#slide=id.g1f87997393_0_787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#slide=id.g1f87997393_0_787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hyperlink" Target="#slide=id.g1f87997393_0_787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hyperlink" Target="#slide=id.g1f87997393_0_787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hyperlink" Target="#slide=id.g1f87997393_0_787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#slide=id.g1f87997393_0_787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hyperlink" Target="#slide=id.g1f87997393_0_787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hyperlink" Target="#slide=id.g1f87997393_0_787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hyperlink" Target="#slide=id.g1f87997393_0_787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hyperlink" Target="#slide=id.g1f87997393_0_787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hyperlink" Target="#slide=id.g1f87997393_0_787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hyperlink" Target="#slide=id.g1f87997393_0_787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hyperlink" Target="#slide=id.g1f87997393_0_787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hyperlink" Target="#slide=id.g1f87997393_0_787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#slide=id.g1f87997393_0_787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Shape 11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Shape 1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Shape 106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Shape 107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Shape 120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Shape 122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Shape 12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Shape 124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Shape 125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Shape 13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32" name="Shape 132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Shape 134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Shape 135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Shape 139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Shape 140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_AND_BODY_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 descr="offset_comp_343059.jpg"/>
          <p:cNvPicPr preferRelativeResize="0"/>
          <p:nvPr/>
        </p:nvPicPr>
        <p:blipFill rotWithShape="1">
          <a:blip r:embed="rId2">
            <a:alphaModFix amt="80000"/>
          </a:blip>
          <a:srcRect l="30474" t="11955" r="30474" b="25870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name="adj" fmla="val 50343"/>
            </a:avLst>
          </a:prstGeom>
          <a:noFill/>
          <a:ln>
            <a:noFill/>
          </a:ln>
        </p:spPr>
      </p:pic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" name="Shape 157">
            <a:hlinkClick r:id="rId3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Shape 158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Shape 159">
            <a:hlinkClick r:id="rId3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Shape 160">
            <a:hlinkClick r:id="rId3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" name="Shape 161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2" name="Shape 16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_AND_BODY_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Shape 168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Shape 169">
            <a:hlinkClick r:id="rId2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Shape 170">
            <a:hlinkClick r:id="rId2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>
            <a:hlinkClick r:id="rId2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" name="Shape 17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73" name="Shape 173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Shape 175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2">
  <p:cSld name="TITLE_AND_BODY_2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Shape 181">
            <a:hlinkClick r:id="rId2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Shape 182">
            <a:hlinkClick r:id="rId2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Shape 183">
            <a:hlinkClick r:id="rId2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" name="Shape 18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85" name="Shape 18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Shape 187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 descr="offset_comp_406605.jpg"/>
          <p:cNvPicPr preferRelativeResize="0"/>
          <p:nvPr/>
        </p:nvPicPr>
        <p:blipFill rotWithShape="1">
          <a:blip r:embed="rId2">
            <a:alphaModFix amt="66000"/>
          </a:blip>
          <a:srcRect l="20991" t="2690" r="40112" b="39565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6" name="Shape 196" descr="offset_comp_342327_edtied.jpg"/>
          <p:cNvPicPr preferRelativeResize="0"/>
          <p:nvPr/>
        </p:nvPicPr>
        <p:blipFill rotWithShape="1">
          <a:blip r:embed="rId3">
            <a:alphaModFix amt="31000"/>
          </a:blip>
          <a:srcRect l="14009" t="35833" r="43289" b="11297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97" name="Shape 197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0" name="Shape 200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Shape 201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Shape 20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04" name="Shape 204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Shape 217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4" name="Shape 224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Shape 225">
            <a:hlinkClick r:id="rId2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Shape 226">
            <a:hlinkClick r:id="rId2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Shape 227">
            <a:hlinkClick r:id="rId2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Shape 229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30" name="Shape 230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Shape 23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Shape 232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Shape 23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Shape 239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Shape 2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Shape 252">
            <a:hlinkClick r:id="rId2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Shape 253">
            <a:hlinkClick r:id="rId2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Shape 254">
            <a:hlinkClick r:id="rId2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" name="Shape 25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56" name="Shape 25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Shape 2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1">
  <p:cSld name="TITLE_AND_BODY_2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Shape 265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Shape 266">
            <a:hlinkClick r:id="rId2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Shape 267">
            <a:hlinkClick r:id="rId2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Shape 268">
            <a:hlinkClick r:id="rId2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" name="Shape 26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70" name="Shape 27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Shape 272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3" name="Shape 2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2">
  <p:cSld name="TITLE_AND_BODY_2_1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Shape 277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Shape 278">
            <a:hlinkClick r:id="rId2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Shape 279">
            <a:hlinkClick r:id="rId2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Shape 280">
            <a:hlinkClick r:id="rId2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" name="Shape 281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82" name="Shape 28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" name="Shape 284"/>
          <p:cNvSpPr txBox="1">
            <a:spLocks noGrp="1"/>
          </p:cNvSpPr>
          <p:nvPr>
            <p:ph type="title" idx="2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Shape 289">
            <a:hlinkClick r:id="rId2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Shape 290">
            <a:hlinkClick r:id="rId2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Shape 291">
            <a:hlinkClick r:id="rId2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Shape 29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93" name="Shape 293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98" name="Shape 2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Shape 301">
            <a:hlinkClick r:id="rId2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Shape 302">
            <a:hlinkClick r:id="rId2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Shape 303">
            <a:hlinkClick r:id="rId2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" name="Shape 30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305" name="Shape 30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Shape 30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Shape 311">
            <a:hlinkClick r:id="rId2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Shape 312">
            <a:hlinkClick r:id="rId2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Shape 313">
            <a:hlinkClick r:id="rId2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Shape 31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315" name="Shape 31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9" name="Shape 3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Shape 322">
            <a:hlinkClick r:id="rId2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Shape 323">
            <a:hlinkClick r:id="rId2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Shape 324">
            <a:hlinkClick r:id="rId2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5" name="Shape 325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326" name="Shape 326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Shape 329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Shape 330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Shape 333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Shape 334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Shape 335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Shape 344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5" name="Shape 3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Shape 348">
            <a:hlinkClick r:id="rId2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Shape 349">
            <a:hlinkClick r:id="rId2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Shape 350">
            <a:hlinkClick r:id="rId2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Shape 351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352" name="Shape 35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55" name="Shape 355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356" name="Shape 356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57" name="Shape 3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Shape 359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360" name="Shape 36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Shape 361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4" name="Shape 364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Shape 365">
            <a:hlinkClick r:id="rId2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Shape 366">
            <a:hlinkClick r:id="rId2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Shape 367">
            <a:hlinkClick r:id="rId2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Shape 369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370" name="Shape 370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Shape 388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0" name="Shape 3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1" name="Shape 391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Shape 392">
            <a:hlinkClick r:id="rId2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Shape 393">
            <a:hlinkClick r:id="rId2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Shape 394">
            <a:hlinkClick r:id="rId2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Shape 4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Shape 43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_alt3">
  <p:cSld name="TITLE_AND_BODY_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Shape 398" descr="offset_comp_343059.jpg"/>
          <p:cNvPicPr preferRelativeResize="0"/>
          <p:nvPr/>
        </p:nvPicPr>
        <p:blipFill rotWithShape="1">
          <a:blip r:embed="rId2">
            <a:alphaModFix amt="80000"/>
          </a:blip>
          <a:srcRect l="30474" t="11955" r="30474" b="25870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name="adj" fmla="val 50343"/>
            </a:avLst>
          </a:prstGeom>
          <a:noFill/>
          <a:ln>
            <a:noFill/>
          </a:ln>
        </p:spPr>
      </p:pic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1" name="Shape 4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2" name="Shape 402">
            <a:hlinkClick r:id="rId3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Shape 403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Shape 404">
            <a:hlinkClick r:id="rId3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Shape 405">
            <a:hlinkClick r:id="rId3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Shape 40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07" name="Shape 40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Shape 4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Shape 5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Shape 5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Shape 5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Shape 63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Shape 6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Shape 7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Shape 8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Shape 92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Shape 93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Shape 10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Shape 101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#slide=id.g1f87997393_0_1466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#slide=id.g1f87997393_0_150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Maximizing Your Advisement Services</a:t>
            </a:r>
            <a:endParaRPr/>
          </a:p>
        </p:txBody>
      </p:sp>
      <p:sp>
        <p:nvSpPr>
          <p:cNvPr id="414" name="Shape 414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An AdvisorTrac Perspective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Success</a:t>
            </a:r>
            <a:endParaRPr/>
          </a:p>
        </p:txBody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Connect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Appointment Scheduling</a:t>
            </a:r>
            <a:endParaRPr/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Most students schedule appointment online</a:t>
            </a:r>
            <a:endParaRPr/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Less phone calls</a:t>
            </a:r>
            <a:endParaRPr/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Better attendance rates for appointments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Record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Transparency of advising notes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Immediate documents at advisors and students finger tips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Report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Immediate center usage (peak time, relevant appointment information (missed, etc.,), visit data)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Staff Efficiency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Automation (emails, reports, messages, feedback)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AdvisorTrac?</a:t>
            </a:r>
            <a:endParaRPr/>
          </a:p>
        </p:txBody>
      </p:sp>
      <p:pic>
        <p:nvPicPr>
          <p:cNvPr id="506" name="Shape 5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825" y="1307850"/>
            <a:ext cx="6922755" cy="353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AdvisorTrac Around John Jay</a:t>
            </a:r>
            <a:endParaRPr/>
          </a:p>
        </p:txBody>
      </p:sp>
      <p:sp>
        <p:nvSpPr>
          <p:cNvPr id="512" name="Shape 512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Jay Express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Appointment scheduling and walk-ins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FInancial Aid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Financial Aid Workshops</a:t>
            </a:r>
            <a:endParaRPr/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New students </a:t>
            </a:r>
            <a:endParaRPr/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Continuing students 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Degree Concerns (Triage)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Registrar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Advisement documents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Degree Concerns (Triage)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Prism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Student data not collected in SIS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Different Ways of Using AdvisorTrac</a:t>
            </a:r>
            <a:endParaRPr/>
          </a:p>
        </p:txBody>
      </p:sp>
      <p:sp>
        <p:nvSpPr>
          <p:cNvPr id="518" name="Shape 51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Gym registration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Kiosk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Next Day list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Faculty Advisement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Advisement in major pilot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Department Advising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Student Outreach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Outreach team  efficiency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Custom Fields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Referrals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Student follow up -CJBS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Master file 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Documents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 txBox="1">
            <a:spLocks noGrp="1"/>
          </p:cNvSpPr>
          <p:nvPr>
            <p:ph type="title"/>
          </p:nvPr>
        </p:nvSpPr>
        <p:spPr>
          <a:xfrm>
            <a:off x="645300" y="1833775"/>
            <a:ext cx="30633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45300" y="2644025"/>
            <a:ext cx="30633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Live Demo?</a:t>
            </a:r>
            <a:endParaRPr/>
          </a:p>
        </p:txBody>
      </p:sp>
      <p:grpSp>
        <p:nvGrpSpPr>
          <p:cNvPr id="525" name="Shape 525"/>
          <p:cNvGrpSpPr/>
          <p:nvPr/>
        </p:nvGrpSpPr>
        <p:grpSpPr>
          <a:xfrm>
            <a:off x="4066820" y="1553491"/>
            <a:ext cx="3159984" cy="2439109"/>
            <a:chOff x="3553042" y="1657806"/>
            <a:chExt cx="3461100" cy="2671532"/>
          </a:xfrm>
        </p:grpSpPr>
        <p:sp>
          <p:nvSpPr>
            <p:cNvPr id="526" name="Shape 526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name="adj" fmla="val 2500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name="adj" fmla="val 96745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name="adj" fmla="val 98558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Shape 529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name="adj" fmla="val 5000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Shape 532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name="adj" fmla="val 1882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name="adj" fmla="val 1764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4" name="Shape 534" descr="offset_comp_342327_edited.jpg"/>
          <p:cNvPicPr preferRelativeResize="0"/>
          <p:nvPr/>
        </p:nvPicPr>
        <p:blipFill rotWithShape="1">
          <a:blip r:embed="rId3">
            <a:alphaModFix/>
          </a:blip>
          <a:srcRect l="45356" t="50734" r="19582" b="26215"/>
          <a:stretch/>
        </p:blipFill>
        <p:spPr>
          <a:xfrm>
            <a:off x="4115130" y="1605638"/>
            <a:ext cx="3063300" cy="1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Shape 535"/>
          <p:cNvSpPr/>
          <p:nvPr/>
        </p:nvSpPr>
        <p:spPr>
          <a:xfrm flipH="1">
            <a:off x="4114917" y="1606596"/>
            <a:ext cx="3063300" cy="17433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Shape 536"/>
          <p:cNvGrpSpPr/>
          <p:nvPr/>
        </p:nvGrpSpPr>
        <p:grpSpPr>
          <a:xfrm>
            <a:off x="6762480" y="2546254"/>
            <a:ext cx="1024386" cy="1522884"/>
            <a:chOff x="6505573" y="2745170"/>
            <a:chExt cx="1122000" cy="1668000"/>
          </a:xfrm>
        </p:grpSpPr>
        <p:sp>
          <p:nvSpPr>
            <p:cNvPr id="537" name="Shape 537"/>
            <p:cNvSpPr/>
            <p:nvPr/>
          </p:nvSpPr>
          <p:spPr>
            <a:xfrm>
              <a:off x="6517841" y="2745170"/>
              <a:ext cx="1109700" cy="1668000"/>
            </a:xfrm>
            <a:prstGeom prst="roundRect">
              <a:avLst>
                <a:gd name="adj" fmla="val 5402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Shape 538"/>
            <p:cNvSpPr/>
            <p:nvPr/>
          </p:nvSpPr>
          <p:spPr>
            <a:xfrm rot="-5400000">
              <a:off x="6238873" y="3024453"/>
              <a:ext cx="1655400" cy="1122000"/>
            </a:xfrm>
            <a:prstGeom prst="roundRect">
              <a:avLst>
                <a:gd name="adj" fmla="val 4551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Shape 539"/>
            <p:cNvSpPr/>
            <p:nvPr/>
          </p:nvSpPr>
          <p:spPr>
            <a:xfrm rot="-5400000">
              <a:off x="6238873" y="3012061"/>
              <a:ext cx="1655400" cy="1122000"/>
            </a:xfrm>
            <a:prstGeom prst="roundRect">
              <a:avLst>
                <a:gd name="adj" fmla="val 4551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Shape 540"/>
            <p:cNvSpPr/>
            <p:nvPr/>
          </p:nvSpPr>
          <p:spPr>
            <a:xfrm>
              <a:off x="6954127" y="4329594"/>
              <a:ext cx="224700" cy="315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1" name="Shape 541" descr="offset_comp_342327_edited.jpg"/>
          <p:cNvPicPr preferRelativeResize="0"/>
          <p:nvPr/>
        </p:nvPicPr>
        <p:blipFill rotWithShape="1">
          <a:blip r:embed="rId3">
            <a:alphaModFix/>
          </a:blip>
          <a:srcRect l="53168" t="53058" r="26238" b="16020"/>
          <a:stretch/>
        </p:blipFill>
        <p:spPr>
          <a:xfrm>
            <a:off x="6762097" y="2613771"/>
            <a:ext cx="1024200" cy="13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/>
          <p:nvPr/>
        </p:nvSpPr>
        <p:spPr>
          <a:xfrm flipH="1">
            <a:off x="6762011" y="2613990"/>
            <a:ext cx="1024200" cy="13332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3" name="Shape 543"/>
          <p:cNvGrpSpPr/>
          <p:nvPr/>
        </p:nvGrpSpPr>
        <p:grpSpPr>
          <a:xfrm>
            <a:off x="6405845" y="3121897"/>
            <a:ext cx="520684" cy="1036470"/>
            <a:chOff x="9543736" y="4486132"/>
            <a:chExt cx="570300" cy="1135235"/>
          </a:xfrm>
        </p:grpSpPr>
        <p:sp>
          <p:nvSpPr>
            <p:cNvPr id="544" name="Shape 544"/>
            <p:cNvSpPr/>
            <p:nvPr/>
          </p:nvSpPr>
          <p:spPr>
            <a:xfrm>
              <a:off x="9543736" y="4487212"/>
              <a:ext cx="570300" cy="1132800"/>
            </a:xfrm>
            <a:prstGeom prst="roundRect">
              <a:avLst>
                <a:gd name="adj" fmla="val 5402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Shape 545"/>
            <p:cNvSpPr/>
            <p:nvPr/>
          </p:nvSpPr>
          <p:spPr>
            <a:xfrm rot="-5400000">
              <a:off x="9265568" y="4772968"/>
              <a:ext cx="1126800" cy="570000"/>
            </a:xfrm>
            <a:prstGeom prst="roundRect">
              <a:avLst>
                <a:gd name="adj" fmla="val 4551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Shape 546"/>
            <p:cNvSpPr/>
            <p:nvPr/>
          </p:nvSpPr>
          <p:spPr>
            <a:xfrm rot="-5400000">
              <a:off x="9265568" y="4764532"/>
              <a:ext cx="1126800" cy="570000"/>
            </a:xfrm>
            <a:prstGeom prst="roundRect">
              <a:avLst>
                <a:gd name="adj" fmla="val 4551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Shape 547"/>
            <p:cNvSpPr/>
            <p:nvPr/>
          </p:nvSpPr>
          <p:spPr>
            <a:xfrm>
              <a:off x="9736876" y="5519757"/>
              <a:ext cx="186300" cy="303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48" name="Shape 548" descr="offset_comp_342327_edited.jpg"/>
          <p:cNvPicPr preferRelativeResize="0"/>
          <p:nvPr/>
        </p:nvPicPr>
        <p:blipFill rotWithShape="1">
          <a:blip r:embed="rId3">
            <a:alphaModFix/>
          </a:blip>
          <a:srcRect l="41330" t="42211" r="47980" b="36733"/>
          <a:stretch/>
        </p:blipFill>
        <p:spPr>
          <a:xfrm>
            <a:off x="6405412" y="3121559"/>
            <a:ext cx="520500" cy="888900"/>
          </a:xfrm>
          <a:prstGeom prst="round2SameRect">
            <a:avLst>
              <a:gd name="adj1" fmla="val 4129"/>
              <a:gd name="adj2" fmla="val 0"/>
            </a:avLst>
          </a:prstGeom>
          <a:noFill/>
          <a:ln>
            <a:noFill/>
          </a:ln>
        </p:spPr>
      </p:pic>
      <p:sp>
        <p:nvSpPr>
          <p:cNvPr id="549" name="Shape 549"/>
          <p:cNvSpPr/>
          <p:nvPr/>
        </p:nvSpPr>
        <p:spPr>
          <a:xfrm flipH="1">
            <a:off x="6405284" y="3142709"/>
            <a:ext cx="520500" cy="8679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Shape 550"/>
          <p:cNvGrpSpPr/>
          <p:nvPr/>
        </p:nvGrpSpPr>
        <p:grpSpPr>
          <a:xfrm>
            <a:off x="7564804" y="3443361"/>
            <a:ext cx="455496" cy="692277"/>
            <a:chOff x="7384375" y="3728000"/>
            <a:chExt cx="498900" cy="758244"/>
          </a:xfrm>
        </p:grpSpPr>
        <p:sp>
          <p:nvSpPr>
            <p:cNvPr id="551" name="Shape 551"/>
            <p:cNvSpPr/>
            <p:nvPr/>
          </p:nvSpPr>
          <p:spPr>
            <a:xfrm rot="10800000">
              <a:off x="7475552" y="4233644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Shape 552"/>
            <p:cNvSpPr/>
            <p:nvPr/>
          </p:nvSpPr>
          <p:spPr>
            <a:xfrm rot="5400000">
              <a:off x="7506587" y="4276887"/>
              <a:ext cx="140700" cy="201900"/>
            </a:xfrm>
            <a:prstGeom prst="triangle">
              <a:avLst>
                <a:gd name="adj" fmla="val 27359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Shape 553"/>
            <p:cNvSpPr/>
            <p:nvPr/>
          </p:nvSpPr>
          <p:spPr>
            <a:xfrm>
              <a:off x="7475548" y="3728000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7384375" y="3860325"/>
              <a:ext cx="498900" cy="498900"/>
            </a:xfrm>
            <a:prstGeom prst="ellipse">
              <a:avLst/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Shape 555"/>
          <p:cNvGrpSpPr/>
          <p:nvPr/>
        </p:nvGrpSpPr>
        <p:grpSpPr>
          <a:xfrm>
            <a:off x="7564836" y="3561758"/>
            <a:ext cx="478081" cy="462776"/>
            <a:chOff x="7384385" y="3857442"/>
            <a:chExt cx="523637" cy="506874"/>
          </a:xfrm>
        </p:grpSpPr>
        <p:sp>
          <p:nvSpPr>
            <p:cNvPr id="556" name="Shape 556"/>
            <p:cNvSpPr/>
            <p:nvPr/>
          </p:nvSpPr>
          <p:spPr>
            <a:xfrm>
              <a:off x="7384385" y="3865416"/>
              <a:ext cx="498900" cy="4989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Shape 557"/>
            <p:cNvGrpSpPr/>
            <p:nvPr/>
          </p:nvGrpSpPr>
          <p:grpSpPr>
            <a:xfrm>
              <a:off x="7384385" y="3857442"/>
              <a:ext cx="523637" cy="498900"/>
              <a:chOff x="7384385" y="3857442"/>
              <a:chExt cx="523637" cy="498900"/>
            </a:xfrm>
          </p:grpSpPr>
          <p:sp>
            <p:nvSpPr>
              <p:cNvPr id="558" name="Shape 558"/>
              <p:cNvSpPr/>
              <p:nvPr/>
            </p:nvSpPr>
            <p:spPr>
              <a:xfrm>
                <a:off x="7384385" y="3857442"/>
                <a:ext cx="498900" cy="4989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Shape 559"/>
              <p:cNvSpPr/>
              <p:nvPr/>
            </p:nvSpPr>
            <p:spPr>
              <a:xfrm>
                <a:off x="7856422" y="4081138"/>
                <a:ext cx="51600" cy="51600"/>
              </a:xfrm>
              <a:prstGeom prst="flowChartDelay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60" name="Shape 560" descr="offset_comp_342327_edited.jpg"/>
          <p:cNvPicPr preferRelativeResize="0"/>
          <p:nvPr/>
        </p:nvPicPr>
        <p:blipFill rotWithShape="1">
          <a:blip r:embed="rId3">
            <a:alphaModFix/>
          </a:blip>
          <a:srcRect l="48584" t="47335" r="37425" b="36557"/>
          <a:stretch/>
        </p:blipFill>
        <p:spPr>
          <a:xfrm>
            <a:off x="7591905" y="3590541"/>
            <a:ext cx="400500" cy="3993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561" name="Shape 561"/>
          <p:cNvGrpSpPr/>
          <p:nvPr/>
        </p:nvGrpSpPr>
        <p:grpSpPr>
          <a:xfrm>
            <a:off x="8110843" y="3443361"/>
            <a:ext cx="435785" cy="692277"/>
            <a:chOff x="7982421" y="3727763"/>
            <a:chExt cx="477311" cy="758244"/>
          </a:xfrm>
        </p:grpSpPr>
        <p:sp>
          <p:nvSpPr>
            <p:cNvPr id="562" name="Shape 562"/>
            <p:cNvSpPr/>
            <p:nvPr/>
          </p:nvSpPr>
          <p:spPr>
            <a:xfrm>
              <a:off x="8054507" y="3728825"/>
              <a:ext cx="316500" cy="756600"/>
            </a:xfrm>
            <a:prstGeom prst="roundRect">
              <a:avLst>
                <a:gd name="adj" fmla="val 15418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Shape 563"/>
            <p:cNvSpPr/>
            <p:nvPr/>
          </p:nvSpPr>
          <p:spPr>
            <a:xfrm rot="10800000">
              <a:off x="8054264" y="4233407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Shape 564"/>
            <p:cNvSpPr/>
            <p:nvPr/>
          </p:nvSpPr>
          <p:spPr>
            <a:xfrm rot="5400000">
              <a:off x="8085300" y="4276650"/>
              <a:ext cx="140700" cy="201900"/>
            </a:xfrm>
            <a:prstGeom prst="triangle">
              <a:avLst>
                <a:gd name="adj" fmla="val 27359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Shape 565"/>
            <p:cNvSpPr/>
            <p:nvPr/>
          </p:nvSpPr>
          <p:spPr>
            <a:xfrm>
              <a:off x="8054261" y="3727763"/>
              <a:ext cx="316500" cy="252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7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Shape 566"/>
            <p:cNvSpPr/>
            <p:nvPr/>
          </p:nvSpPr>
          <p:spPr>
            <a:xfrm>
              <a:off x="7991115" y="3866003"/>
              <a:ext cx="434400" cy="486900"/>
            </a:xfrm>
            <a:prstGeom prst="roundRect">
              <a:avLst>
                <a:gd name="adj" fmla="val 12273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dist="38100" dir="8100000" sx="107000" sy="107000" algn="tr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Shape 567"/>
            <p:cNvSpPr/>
            <p:nvPr/>
          </p:nvSpPr>
          <p:spPr>
            <a:xfrm>
              <a:off x="7982425" y="3884047"/>
              <a:ext cx="451800" cy="499800"/>
            </a:xfrm>
            <a:prstGeom prst="roundRect">
              <a:avLst>
                <a:gd name="adj" fmla="val 10240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Shape 568"/>
            <p:cNvSpPr/>
            <p:nvPr/>
          </p:nvSpPr>
          <p:spPr>
            <a:xfrm>
              <a:off x="8408132" y="4081081"/>
              <a:ext cx="51600" cy="516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Shape 569"/>
            <p:cNvSpPr/>
            <p:nvPr/>
          </p:nvSpPr>
          <p:spPr>
            <a:xfrm>
              <a:off x="7982421" y="3863888"/>
              <a:ext cx="451800" cy="513900"/>
            </a:xfrm>
            <a:prstGeom prst="roundRect">
              <a:avLst>
                <a:gd name="adj" fmla="val 10240"/>
              </a:avLst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70" name="Shape 570" descr="offset_comp_342327_edited.jpg"/>
          <p:cNvPicPr preferRelativeResize="0"/>
          <p:nvPr/>
        </p:nvPicPr>
        <p:blipFill rotWithShape="1">
          <a:blip r:embed="rId3">
            <a:alphaModFix/>
          </a:blip>
          <a:srcRect l="49668" t="55915" r="37351" b="27092"/>
          <a:stretch/>
        </p:blipFill>
        <p:spPr>
          <a:xfrm>
            <a:off x="8127235" y="3586562"/>
            <a:ext cx="379200" cy="429900"/>
          </a:xfrm>
          <a:prstGeom prst="roundRect">
            <a:avLst>
              <a:gd name="adj" fmla="val 7794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title"/>
          </p:nvPr>
        </p:nvSpPr>
        <p:spPr>
          <a:xfrm>
            <a:off x="1297500" y="1132625"/>
            <a:ext cx="70389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Agenda For This Session</a:t>
            </a:r>
            <a:endParaRPr/>
          </a:p>
        </p:txBody>
      </p:sp>
      <p:sp>
        <p:nvSpPr>
          <p:cNvPr id="420" name="Shape 420"/>
          <p:cNvSpPr txBox="1"/>
          <p:nvPr/>
        </p:nvSpPr>
        <p:spPr>
          <a:xfrm>
            <a:off x="1294301" y="20975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AdvisorTrac Use in Advisement 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21" name="Shape 421"/>
          <p:cNvSpPr txBox="1"/>
          <p:nvPr/>
        </p:nvSpPr>
        <p:spPr>
          <a:xfrm>
            <a:off x="1294301" y="2423076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About John Jay</a:t>
            </a:r>
            <a:endParaRPr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2" name="Shape 422"/>
          <p:cNvSpPr txBox="1"/>
          <p:nvPr/>
        </p:nvSpPr>
        <p:spPr>
          <a:xfrm>
            <a:off x="1294301" y="2748576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Student Population at John Jay</a:t>
            </a:r>
            <a:endParaRPr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1294301" y="30740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Record, Connect, Report, Success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1294301" y="3399577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Why AdvisorTrac?</a:t>
            </a:r>
            <a:endParaRPr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5" name="Shape 425"/>
          <p:cNvSpPr txBox="1"/>
          <p:nvPr/>
        </p:nvSpPr>
        <p:spPr>
          <a:xfrm>
            <a:off x="1294298" y="37250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Demo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26" name="Shape 426"/>
          <p:cNvSpPr txBox="1"/>
          <p:nvPr/>
        </p:nvSpPr>
        <p:spPr>
          <a:xfrm>
            <a:off x="4443276" y="20975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Testimonials!!!</a:t>
            </a:r>
            <a:endParaRPr sz="18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27" name="Shape 427"/>
          <p:cNvSpPr txBox="1"/>
          <p:nvPr/>
        </p:nvSpPr>
        <p:spPr>
          <a:xfrm>
            <a:off x="4443276" y="2426100"/>
            <a:ext cx="3018300" cy="14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Electronic forms-  paper filing system gone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Online appointment scheduling- long lines gone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Kiosks- no more name calling in the lobby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Record each contact with students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Automated reports- just a weekly email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Advisors have full control of their availability (block times)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S</a:t>
            </a:r>
            <a:r>
              <a:rPr lang="en-GB" sz="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tudents no longer missing appointments (reminders)</a:t>
            </a: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8" name="Shape 428"/>
          <p:cNvSpPr txBox="1"/>
          <p:nvPr/>
        </p:nvSpPr>
        <p:spPr>
          <a:xfrm>
            <a:off x="4443276" y="3725075"/>
            <a:ext cx="30183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There is more you can do</a:t>
            </a:r>
            <a:r>
              <a:rPr lang="en-GB">
                <a:solidFill>
                  <a:srgbClr val="CACACA"/>
                </a:solidFill>
                <a:latin typeface="Montserrat"/>
                <a:ea typeface="Montserrat"/>
                <a:cs typeface="Montserrat"/>
                <a:sym typeface="Montserrat"/>
              </a:rPr>
              <a:t>….</a:t>
            </a:r>
            <a:endParaRPr>
              <a:solidFill>
                <a:srgbClr val="CACAC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AdvisorTrac Use in Academic Advisement</a:t>
            </a:r>
            <a:endParaRPr/>
          </a:p>
        </p:txBody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Appointment scheduling</a:t>
            </a:r>
            <a:endParaRPr/>
          </a:p>
          <a:p>
            <a:pPr marL="457200" lvl="0" indent="-3111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Recording Visits and Notes</a:t>
            </a:r>
            <a:endParaRPr/>
          </a:p>
          <a:p>
            <a:pPr marL="457200" lvl="0" indent="-3111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Viewing documents</a:t>
            </a:r>
            <a:endParaRPr/>
          </a:p>
          <a:p>
            <a:pPr marL="457200" lvl="0" indent="-3111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Outreach and Assessment</a:t>
            </a:r>
            <a:endParaRPr/>
          </a:p>
          <a:p>
            <a:pPr marL="457200" lvl="0" indent="-31115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Reporting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About John Jay</a:t>
            </a:r>
            <a:endParaRPr/>
          </a:p>
        </p:txBody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One of the Senior Colleges in CUNY</a:t>
            </a:r>
            <a:endParaRPr sz="18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Char char="●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Academic Programs</a:t>
            </a:r>
            <a:endParaRPr sz="18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Char char="○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31 Majors- </a:t>
            </a:r>
            <a:r>
              <a:rPr lang="en-GB" sz="12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CRJ (BA/BS):41%, FOR PSY: 17%</a:t>
            </a:r>
            <a:endParaRPr sz="12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Char char="○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40 Minors</a:t>
            </a:r>
            <a:endParaRPr sz="18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Char char="○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13 Master’s Programs- </a:t>
            </a:r>
            <a:r>
              <a:rPr lang="en-GB" sz="12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PAD:43%, CRJ:24% , FOR PSY:15%</a:t>
            </a:r>
            <a:endParaRPr sz="12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Char char="○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2 Doctoral Programs</a:t>
            </a:r>
            <a:endParaRPr sz="18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115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300"/>
              <a:buChar char="●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Student Enrollment</a:t>
            </a:r>
            <a:endParaRPr sz="18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Char char="○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13, 000 Undergrads and 2,000 Graduates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Student Population Advised Primarily With AdvisorTrac</a:t>
            </a:r>
            <a:endParaRPr/>
          </a:p>
        </p:txBody>
      </p:sp>
      <p:sp>
        <p:nvSpPr>
          <p:cNvPr id="446" name="Shape 446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Freshmen- incoming also</a:t>
            </a:r>
            <a:endParaRPr sz="18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Arial"/>
              <a:buChar char="●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Transfers- including CUNY Justice Academy</a:t>
            </a:r>
            <a:endParaRPr sz="18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Arial"/>
              <a:buChar char="●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Probation</a:t>
            </a:r>
            <a:endParaRPr sz="18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Arial"/>
              <a:buChar char="●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Readmit</a:t>
            </a:r>
            <a:endParaRPr sz="18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Arial"/>
              <a:buChar char="●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In-service</a:t>
            </a:r>
            <a:endParaRPr sz="18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Arial"/>
              <a:buChar char="●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Veterans</a:t>
            </a:r>
            <a:endParaRPr sz="1800">
              <a:solidFill>
                <a:srgbClr val="F3F3F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Arial"/>
              <a:buChar char="●"/>
            </a:pPr>
            <a:r>
              <a:rPr lang="en-GB" sz="180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rPr>
              <a:t>Major Advisor (CJBS)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xfrm>
            <a:off x="1297500" y="842025"/>
            <a:ext cx="5609700" cy="5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Trac Usage at John Jay</a:t>
            </a:r>
            <a:endParaRPr/>
          </a:p>
        </p:txBody>
      </p:sp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5609700" cy="12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Who Uses AdvisorTrac Profiles?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Academic Advisement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Graduate Studies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Enrollment Management</a:t>
            </a:r>
            <a:endParaRPr/>
          </a:p>
        </p:txBody>
      </p:sp>
      <p:grpSp>
        <p:nvGrpSpPr>
          <p:cNvPr id="453" name="Shape 453"/>
          <p:cNvGrpSpPr/>
          <p:nvPr/>
        </p:nvGrpSpPr>
        <p:grpSpPr>
          <a:xfrm>
            <a:off x="1359550" y="3154500"/>
            <a:ext cx="1018200" cy="1018200"/>
            <a:chOff x="1359550" y="3154500"/>
            <a:chExt cx="1018200" cy="1018200"/>
          </a:xfrm>
        </p:grpSpPr>
        <p:sp>
          <p:nvSpPr>
            <p:cNvPr id="454" name="Shape 454"/>
            <p:cNvSpPr/>
            <p:nvPr/>
          </p:nvSpPr>
          <p:spPr>
            <a:xfrm>
              <a:off x="1359550" y="3154500"/>
              <a:ext cx="1018200" cy="101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Shape 455"/>
            <p:cNvSpPr/>
            <p:nvPr/>
          </p:nvSpPr>
          <p:spPr>
            <a:xfrm>
              <a:off x="1409800" y="3204750"/>
              <a:ext cx="917700" cy="917700"/>
            </a:xfrm>
            <a:prstGeom prst="ellipse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Shape 456"/>
            <p:cNvSpPr/>
            <p:nvPr/>
          </p:nvSpPr>
          <p:spPr>
            <a:xfrm>
              <a:off x="1409800" y="3204750"/>
              <a:ext cx="917700" cy="917700"/>
            </a:xfrm>
            <a:prstGeom prst="pie">
              <a:avLst>
                <a:gd name="adj1" fmla="val 0"/>
                <a:gd name="adj2" fmla="val 16200000"/>
              </a:avLst>
            </a:prstGeom>
            <a:gradFill>
              <a:gsLst>
                <a:gs pos="0">
                  <a:srgbClr val="A8B8DF"/>
                </a:gs>
                <a:gs pos="100000">
                  <a:srgbClr val="516DB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Shape 457"/>
            <p:cNvSpPr/>
            <p:nvPr/>
          </p:nvSpPr>
          <p:spPr>
            <a:xfrm>
              <a:off x="1540600" y="3335550"/>
              <a:ext cx="656100" cy="656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8" name="Shape 458"/>
          <p:cNvSpPr txBox="1"/>
          <p:nvPr/>
        </p:nvSpPr>
        <p:spPr>
          <a:xfrm>
            <a:off x="1338025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AdvisorTrac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3207425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Shape 460"/>
          <p:cNvSpPr/>
          <p:nvPr/>
        </p:nvSpPr>
        <p:spPr>
          <a:xfrm>
            <a:off x="3257675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Shape 461"/>
          <p:cNvSpPr/>
          <p:nvPr/>
        </p:nvSpPr>
        <p:spPr>
          <a:xfrm>
            <a:off x="3257675" y="3204750"/>
            <a:ext cx="917700" cy="917700"/>
          </a:xfrm>
          <a:prstGeom prst="pie">
            <a:avLst>
              <a:gd name="adj1" fmla="val 19410436"/>
              <a:gd name="adj2" fmla="val 16200000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Shape 462"/>
          <p:cNvSpPr/>
          <p:nvPr/>
        </p:nvSpPr>
        <p:spPr>
          <a:xfrm>
            <a:off x="3388475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Shape 463"/>
          <p:cNvSpPr txBox="1"/>
          <p:nvPr/>
        </p:nvSpPr>
        <p:spPr>
          <a:xfrm>
            <a:off x="3187537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Sage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4" name="Shape 464"/>
          <p:cNvSpPr txBox="1"/>
          <p:nvPr/>
        </p:nvSpPr>
        <p:spPr>
          <a:xfrm>
            <a:off x="3483729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5058251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Shape 466"/>
          <p:cNvSpPr/>
          <p:nvPr/>
        </p:nvSpPr>
        <p:spPr>
          <a:xfrm>
            <a:off x="5108501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Shape 467"/>
          <p:cNvSpPr/>
          <p:nvPr/>
        </p:nvSpPr>
        <p:spPr>
          <a:xfrm>
            <a:off x="5108501" y="3204750"/>
            <a:ext cx="917700" cy="917700"/>
          </a:xfrm>
          <a:prstGeom prst="pie">
            <a:avLst>
              <a:gd name="adj1" fmla="val 7181818"/>
              <a:gd name="adj2" fmla="val 16200000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Shape 468"/>
          <p:cNvSpPr/>
          <p:nvPr/>
        </p:nvSpPr>
        <p:spPr>
          <a:xfrm>
            <a:off x="5239301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Shape 469"/>
          <p:cNvSpPr txBox="1"/>
          <p:nvPr/>
        </p:nvSpPr>
        <p:spPr>
          <a:xfrm>
            <a:off x="5040797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SurveyTrac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0" name="Shape 470"/>
          <p:cNvSpPr txBox="1"/>
          <p:nvPr/>
        </p:nvSpPr>
        <p:spPr>
          <a:xfrm>
            <a:off x="5342249" y="3508020"/>
            <a:ext cx="462300" cy="2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1" name="Shape 471"/>
          <p:cNvSpPr/>
          <p:nvPr/>
        </p:nvSpPr>
        <p:spPr>
          <a:xfrm>
            <a:off x="6907209" y="3154500"/>
            <a:ext cx="1018200" cy="1018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Shape 472"/>
          <p:cNvSpPr/>
          <p:nvPr/>
        </p:nvSpPr>
        <p:spPr>
          <a:xfrm>
            <a:off x="6957459" y="3204750"/>
            <a:ext cx="917700" cy="9177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Shape 473"/>
          <p:cNvSpPr/>
          <p:nvPr/>
        </p:nvSpPr>
        <p:spPr>
          <a:xfrm>
            <a:off x="6957459" y="3204750"/>
            <a:ext cx="917700" cy="917700"/>
          </a:xfrm>
          <a:prstGeom prst="pie">
            <a:avLst>
              <a:gd name="adj1" fmla="val 11912349"/>
              <a:gd name="adj2" fmla="val 16200000"/>
            </a:avLst>
          </a:prstGeom>
          <a:gradFill>
            <a:gsLst>
              <a:gs pos="0">
                <a:srgbClr val="A8B8DF"/>
              </a:gs>
              <a:gs pos="100000">
                <a:srgbClr val="516DB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Shape 474"/>
          <p:cNvSpPr/>
          <p:nvPr/>
        </p:nvSpPr>
        <p:spPr>
          <a:xfrm>
            <a:off x="7088259" y="3335550"/>
            <a:ext cx="656100" cy="656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Shape 475"/>
          <p:cNvSpPr txBox="1"/>
          <p:nvPr/>
        </p:nvSpPr>
        <p:spPr>
          <a:xfrm>
            <a:off x="6889000" y="4245790"/>
            <a:ext cx="10614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Text Option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6" name="Shape 476" descr="offset_comp_442889_edtied2.jpg"/>
          <p:cNvPicPr preferRelativeResize="0"/>
          <p:nvPr/>
        </p:nvPicPr>
        <p:blipFill rotWithShape="1">
          <a:blip r:embed="rId3">
            <a:alphaModFix/>
          </a:blip>
          <a:srcRect l="40835" t="36462" r="22818" b="12950"/>
          <a:stretch/>
        </p:blipFill>
        <p:spPr>
          <a:xfrm rot="10800000">
            <a:off x="6240280" y="5276"/>
            <a:ext cx="2898000" cy="2691600"/>
          </a:xfrm>
          <a:prstGeom prst="rtTriangl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Record</a:t>
            </a:r>
            <a:endParaRPr/>
          </a:p>
        </p:txBody>
      </p:sp>
      <p:sp>
        <p:nvSpPr>
          <p:cNvPr id="482" name="Shape 482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Track all student interaction online (online, phone, in person)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Notes</a:t>
            </a:r>
            <a:endParaRPr/>
          </a:p>
          <a:p>
            <a: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</a:pPr>
            <a:r>
              <a:rPr lang="en-GB"/>
              <a:t>Store notes on student interaction (walk-in, quick visits or even batch visits)</a:t>
            </a:r>
            <a:endParaRPr/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Notes easily accessible for all to view and print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Documents</a:t>
            </a:r>
            <a:endParaRPr/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View all relevant advising forms/documents immediately after upload</a:t>
            </a:r>
            <a:endParaRPr/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Each document is attached to the student record</a:t>
            </a:r>
            <a:endParaRPr/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Able to track student progress from freshman year to graduation</a:t>
            </a:r>
            <a:endParaRPr/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Students can view academic plans online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Connect</a:t>
            </a:r>
            <a:endParaRPr/>
          </a:p>
        </p:txBody>
      </p:sp>
      <p:sp>
        <p:nvSpPr>
          <p:cNvPr id="488" name="Shape 488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Appointment Scheduling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 Online 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In person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Kiosks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Staff supported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Self service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Communicate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Emails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Messages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Feedback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Surveys and questionnaires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Report</a:t>
            </a:r>
            <a:endParaRPr/>
          </a:p>
        </p:txBody>
      </p:sp>
      <p:sp>
        <p:nvSpPr>
          <p:cNvPr id="494" name="Shape 49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Interaction collected over different time periods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Student data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Appointment data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Visit data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Consultant data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Center usage</a:t>
            </a:r>
            <a:endParaRPr/>
          </a:p>
          <a:p>
            <a: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Assessment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Monitor specific student groups </a:t>
            </a:r>
            <a:endParaRPr/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Student lists</a:t>
            </a:r>
            <a:endParaRPr/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Watchlists</a:t>
            </a:r>
            <a:endParaRPr/>
          </a:p>
          <a:p>
            <a: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Business Practices</a:t>
            </a:r>
            <a:endParaRPr/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Staffing</a:t>
            </a:r>
            <a:endParaRPr/>
          </a:p>
          <a:p>
            <a: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-GB"/>
              <a:t>Office Hours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469</Words>
  <Application>Microsoft Office PowerPoint</Application>
  <PresentationFormat>On-screen Show (16:9)</PresentationFormat>
  <Paragraphs>129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Average</vt:lpstr>
      <vt:lpstr>Arial</vt:lpstr>
      <vt:lpstr>Montserrat</vt:lpstr>
      <vt:lpstr>Lato</vt:lpstr>
      <vt:lpstr>Focus</vt:lpstr>
      <vt:lpstr>Focus</vt:lpstr>
      <vt:lpstr>Maximizing Your Advisement Services</vt:lpstr>
      <vt:lpstr>Agenda For This Session</vt:lpstr>
      <vt:lpstr>AdvisorTrac Use in Academic Advisement</vt:lpstr>
      <vt:lpstr>About John Jay</vt:lpstr>
      <vt:lpstr>Student Population Advised Primarily With AdvisorTrac</vt:lpstr>
      <vt:lpstr>Trac Usage at John Jay</vt:lpstr>
      <vt:lpstr>Record</vt:lpstr>
      <vt:lpstr>Connect</vt:lpstr>
      <vt:lpstr>Report</vt:lpstr>
      <vt:lpstr>Success</vt:lpstr>
      <vt:lpstr>Why AdvisorTrac?</vt:lpstr>
      <vt:lpstr>AdvisorTrac Around John Jay</vt:lpstr>
      <vt:lpstr>Different Ways of Using AdvisorTrac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Maximizing Your Advisement Services</dc:title>
  <dc:creator>Howart Francis</dc:creator>
  <cp:lastModifiedBy>Howart Francis</cp:lastModifiedBy>
  <cp:revision>1</cp:revision>
  <dcterms:modified xsi:type="dcterms:W3CDTF">2018-04-16T16:54:27Z</dcterms:modified>
</cp:coreProperties>
</file>