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58C"/>
    <a:srgbClr val="6666FE"/>
    <a:srgbClr val="C19EDA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19" autoAdjust="0"/>
  </p:normalViewPr>
  <p:slideViewPr>
    <p:cSldViewPr snapToGrid="0" snapToObjects="1">
      <p:cViewPr>
        <p:scale>
          <a:sx n="115" d="100"/>
          <a:sy n="115" d="100"/>
        </p:scale>
        <p:origin x="-684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5D580-FD9B-3A47-9405-D2943E6360AB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9FE84-9FD9-7C41-88FE-E993B633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3133" y="1607963"/>
            <a:ext cx="7323667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156" y="351931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171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74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12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887" y="1192388"/>
            <a:ext cx="7430912" cy="10583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888" y="2342444"/>
            <a:ext cx="7430911" cy="37837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56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9" y="4406900"/>
            <a:ext cx="72247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9999" y="2906713"/>
            <a:ext cx="7224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86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88" y="1205975"/>
            <a:ext cx="75579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0556" y="2504722"/>
            <a:ext cx="3599744" cy="3621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1192388" y="2518833"/>
            <a:ext cx="3599744" cy="3621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3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066" y="1206499"/>
            <a:ext cx="7433733" cy="10125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8833" y="2300111"/>
            <a:ext cx="3627967" cy="54327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8833" y="2850443"/>
            <a:ext cx="3627967" cy="32757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1253067" y="2850443"/>
            <a:ext cx="3627967" cy="3275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53067" y="2297290"/>
            <a:ext cx="3627967" cy="54327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88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444" y="1170694"/>
            <a:ext cx="736035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66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444" y="1220610"/>
            <a:ext cx="2921005" cy="7408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0" y="1220611"/>
            <a:ext cx="4432300" cy="4905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6444" y="1968500"/>
            <a:ext cx="2918365" cy="415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84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3844" y="1234721"/>
            <a:ext cx="5486400" cy="34928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384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1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RR_Circle.gif"/>
          <p:cNvPicPr>
            <a:picLocks noChangeAspect="1"/>
          </p:cNvPicPr>
          <p:nvPr/>
        </p:nvPicPr>
        <p:blipFill rotWithShape="1">
          <a:blip r:embed="rId1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b="42478"/>
          <a:stretch/>
        </p:blipFill>
        <p:spPr>
          <a:xfrm>
            <a:off x="-174" y="5097558"/>
            <a:ext cx="2607278" cy="176754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5" name="Oval 34"/>
          <p:cNvSpPr/>
          <p:nvPr/>
        </p:nvSpPr>
        <p:spPr>
          <a:xfrm>
            <a:off x="-451763" y="5079839"/>
            <a:ext cx="3060075" cy="3060075"/>
          </a:xfrm>
          <a:prstGeom prst="ellipse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90000">
                <a:schemeClr val="bg1">
                  <a:alpha val="8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tcap-orig.jpg"/>
          <p:cNvPicPr>
            <a:picLocks noChangeAspect="1"/>
          </p:cNvPicPr>
          <p:nvPr/>
        </p:nvPicPr>
        <p:blipFill rotWithShape="1">
          <a:blip r:embed="rId1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0" b="27269"/>
          <a:stretch/>
        </p:blipFill>
        <p:spPr>
          <a:xfrm>
            <a:off x="8524" y="5498"/>
            <a:ext cx="9144000" cy="1119568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1220611"/>
            <a:ext cx="7391400" cy="105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28333"/>
            <a:ext cx="7391400" cy="379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4388735" y="-4388735"/>
            <a:ext cx="375051" cy="915252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5" dist="38100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b="1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 descr="TracSystemsByRedrock_Trans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2" y="-37036"/>
            <a:ext cx="6154246" cy="5079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375051" cy="6126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5" dist="381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l"/>
            <a:r>
              <a:rPr lang="en-US" sz="2400" b="0" i="0" dirty="0">
                <a:ln>
                  <a:noFill/>
                </a:ln>
                <a:solidFill>
                  <a:srgbClr val="C19EDA"/>
                </a:solidFill>
              </a:rPr>
              <a:t>   </a:t>
            </a:r>
            <a:r>
              <a:rPr lang="en-US" sz="2400" b="0" i="0" dirty="0" smtClean="0">
                <a:ln>
                  <a:noFill/>
                </a:ln>
                <a:solidFill>
                  <a:srgbClr val="C19EDA"/>
                </a:solidFill>
              </a:rPr>
              <a:t>2018 </a:t>
            </a:r>
            <a:r>
              <a:rPr lang="en-US" sz="2400" b="0" i="0" dirty="0">
                <a:ln>
                  <a:noFill/>
                </a:ln>
                <a:solidFill>
                  <a:srgbClr val="C19EDA"/>
                </a:solidFill>
              </a:rPr>
              <a:t>Annual</a:t>
            </a:r>
            <a:r>
              <a:rPr lang="en-US" sz="2400" b="0" i="0" baseline="0" dirty="0">
                <a:ln>
                  <a:noFill/>
                </a:ln>
                <a:solidFill>
                  <a:srgbClr val="C19EDA"/>
                </a:solidFill>
              </a:rPr>
              <a:t> Redrock Conference</a:t>
            </a:r>
            <a:endParaRPr lang="en-US" sz="2400" b="0" i="0" dirty="0">
              <a:ln>
                <a:noFill/>
              </a:ln>
              <a:solidFill>
                <a:srgbClr val="C19ED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392" y="662787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Felt" panose="020B0500000000000000" pitchFamily="34" charset="0"/>
                <a:cs typeface="Marker Felt"/>
              </a:rPr>
              <a:t>Record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5802" y="383013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0" dirty="0">
                <a:latin typeface="MarkerFelt" panose="020B0500000000000000" pitchFamily="34" charset="0"/>
                <a:cs typeface="Marker Felt"/>
              </a:rPr>
              <a:t>Connect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27437" y="707431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0" dirty="0">
                <a:latin typeface="MarkerFelt" panose="020B0500000000000000" pitchFamily="34" charset="0"/>
                <a:cs typeface="Marker Felt"/>
              </a:rPr>
              <a:t>Report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33465" y="417105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Felt" panose="020B0500000000000000" pitchFamily="34" charset="0"/>
                <a:cs typeface="Marker Felt"/>
              </a:rPr>
              <a:t>Success</a:t>
            </a:r>
          </a:p>
        </p:txBody>
      </p:sp>
      <p:sp>
        <p:nvSpPr>
          <p:cNvPr id="28" name="Freeform 27"/>
          <p:cNvSpPr/>
          <p:nvPr/>
        </p:nvSpPr>
        <p:spPr>
          <a:xfrm>
            <a:off x="920580" y="490087"/>
            <a:ext cx="6520774" cy="473522"/>
          </a:xfrm>
          <a:custGeom>
            <a:avLst/>
            <a:gdLst>
              <a:gd name="connsiteX0" fmla="*/ 0 w 6520774"/>
              <a:gd name="connsiteY0" fmla="*/ 115062 h 473522"/>
              <a:gd name="connsiteX1" fmla="*/ 886484 w 6520774"/>
              <a:gd name="connsiteY1" fmla="*/ 21307 h 473522"/>
              <a:gd name="connsiteX2" fmla="*/ 2318497 w 6520774"/>
              <a:gd name="connsiteY2" fmla="*/ 473037 h 473522"/>
              <a:gd name="connsiteX3" fmla="*/ 4099990 w 6520774"/>
              <a:gd name="connsiteY3" fmla="*/ 115062 h 473522"/>
              <a:gd name="connsiteX4" fmla="*/ 5600194 w 6520774"/>
              <a:gd name="connsiteY4" fmla="*/ 430421 h 473522"/>
              <a:gd name="connsiteX5" fmla="*/ 6520774 w 6520774"/>
              <a:gd name="connsiteY5" fmla="*/ 362236 h 47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0774" h="473522">
                <a:moveTo>
                  <a:pt x="0" y="115062"/>
                </a:moveTo>
                <a:cubicBezTo>
                  <a:pt x="250034" y="38353"/>
                  <a:pt x="500068" y="-38355"/>
                  <a:pt x="886484" y="21307"/>
                </a:cubicBezTo>
                <a:cubicBezTo>
                  <a:pt x="1272900" y="80969"/>
                  <a:pt x="1782913" y="457411"/>
                  <a:pt x="2318497" y="473037"/>
                </a:cubicBezTo>
                <a:cubicBezTo>
                  <a:pt x="2854081" y="488663"/>
                  <a:pt x="3553041" y="122165"/>
                  <a:pt x="4099990" y="115062"/>
                </a:cubicBezTo>
                <a:cubicBezTo>
                  <a:pt x="4646939" y="107959"/>
                  <a:pt x="5196730" y="389225"/>
                  <a:pt x="5600194" y="430421"/>
                </a:cubicBezTo>
                <a:cubicBezTo>
                  <a:pt x="6003658" y="471617"/>
                  <a:pt x="6367344" y="382123"/>
                  <a:pt x="6520774" y="362236"/>
                </a:cubicBezTo>
              </a:path>
            </a:pathLst>
          </a:custGeom>
          <a:noFill/>
          <a:ln cap="flat">
            <a:solidFill>
              <a:srgbClr val="6666FE"/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685026" y="808692"/>
            <a:ext cx="82968" cy="82968"/>
          </a:xfrm>
          <a:prstGeom prst="ellipse">
            <a:avLst/>
          </a:prstGeom>
          <a:noFill/>
          <a:ln w="38100" cmpd="sng">
            <a:solidFill>
              <a:srgbClr val="6666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flipH="1">
            <a:off x="5341203" y="605730"/>
            <a:ext cx="75948" cy="75948"/>
          </a:xfrm>
          <a:prstGeom prst="ellipse">
            <a:avLst/>
          </a:prstGeom>
          <a:noFill/>
          <a:ln w="38100" cmpd="sng">
            <a:solidFill>
              <a:srgbClr val="6666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TT_Black_Transparent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73" y="358007"/>
            <a:ext cx="811717" cy="8117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36300" y="6403438"/>
            <a:ext cx="819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7C658C"/>
                </a:solidFill>
              </a:rPr>
              <a:t>25</a:t>
            </a:r>
            <a:r>
              <a:rPr lang="en-US" sz="2400" baseline="0" dirty="0">
                <a:solidFill>
                  <a:srgbClr val="7C658C"/>
                </a:solidFill>
              </a:rPr>
              <a:t> Years </a:t>
            </a:r>
            <a:r>
              <a:rPr lang="en-US" sz="2400" baseline="0" dirty="0">
                <a:solidFill>
                  <a:srgbClr val="C19EDA"/>
                </a:solidFill>
              </a:rPr>
              <a:t>of Success Strategies for Your Campus</a:t>
            </a:r>
            <a:endParaRPr lang="en-US" sz="2400" dirty="0">
              <a:solidFill>
                <a:srgbClr val="C19E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0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Utilities, Preferences, and Events…Oh My!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Keegan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</a:t>
            </a:r>
            <a:r>
              <a:rPr lang="en-US" dirty="0" err="1" smtClean="0"/>
              <a:t>Prefs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7649" y="2531355"/>
            <a:ext cx="6999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Preferences are organized into categories.  Commonly used Categories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Campus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Single Sign-On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Watch List Indicator Setup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6" y="2970363"/>
            <a:ext cx="4434960" cy="311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</a:t>
            </a:r>
            <a:r>
              <a:rPr lang="en-US" dirty="0" err="1" smtClean="0"/>
              <a:t>Prefs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7648" y="2531355"/>
            <a:ext cx="25104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System </a:t>
            </a:r>
            <a:r>
              <a:rPr lang="en-US" dirty="0" err="1" smtClean="0"/>
              <a:t>Prefs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Mail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CurrentTerm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SemesterStart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SemesterEnd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2417531"/>
            <a:ext cx="4561842" cy="32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</a:t>
            </a:r>
            <a:r>
              <a:rPr lang="en-US" dirty="0" err="1" smtClean="0"/>
              <a:t>Prefs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7648" y="2531355"/>
            <a:ext cx="2510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Advanced </a:t>
            </a:r>
            <a:r>
              <a:rPr lang="en-US" dirty="0" err="1" smtClean="0"/>
              <a:t>Prefs</a:t>
            </a:r>
            <a:r>
              <a:rPr lang="en-US" dirty="0" smtClean="0"/>
              <a:t> tab contains most of the same preferences as System </a:t>
            </a:r>
            <a:r>
              <a:rPr lang="en-US" dirty="0" err="1" smtClean="0"/>
              <a:t>Prefs</a:t>
            </a:r>
            <a:r>
              <a:rPr lang="en-US" dirty="0" smtClean="0"/>
              <a:t> + more. </a:t>
            </a:r>
          </a:p>
          <a:p>
            <a:endParaRPr lang="en-US" dirty="0"/>
          </a:p>
          <a:p>
            <a:r>
              <a:rPr lang="en-US" dirty="0" smtClean="0"/>
              <a:t>These preferences are accessed by searching for them first. Some preferences such as missed appointment windows can be found here.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5" y="2593185"/>
            <a:ext cx="5197966" cy="2001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7847" y="5062451"/>
            <a:ext cx="4555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Results shown for “@</a:t>
            </a:r>
            <a:r>
              <a:rPr lang="en-US" sz="1600" dirty="0" err="1" smtClean="0"/>
              <a:t>tol</a:t>
            </a:r>
            <a:r>
              <a:rPr lang="en-US" sz="1600" dirty="0" smtClean="0"/>
              <a:t>” search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20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</a:t>
            </a:r>
            <a:r>
              <a:rPr lang="en-US" dirty="0" err="1" smtClean="0"/>
              <a:t>Prefs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70" y="2531355"/>
            <a:ext cx="5188930" cy="3627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1724" y="2610196"/>
            <a:ext cx="19451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Searching using the @ symbol can help you find preferences.</a:t>
            </a:r>
          </a:p>
          <a:p>
            <a:endParaRPr lang="en-US" sz="1600" dirty="0"/>
          </a:p>
          <a:p>
            <a:r>
              <a:rPr lang="en-US" sz="1600" dirty="0" smtClean="0"/>
              <a:t>Here is an example of the </a:t>
            </a:r>
            <a:r>
              <a:rPr lang="en-US" sz="1600" dirty="0" err="1" smtClean="0"/>
              <a:t>SCRIPT:Import</a:t>
            </a:r>
            <a:r>
              <a:rPr lang="en-US" sz="1600" dirty="0" smtClean="0"/>
              <a:t> preference that contains the custom import script created by Redrock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60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 Events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13" y="2531355"/>
            <a:ext cx="5141844" cy="3627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1724" y="2610196"/>
            <a:ext cx="19451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Auto Events tab is where you can manage the various automatic processes in your </a:t>
            </a:r>
            <a:r>
              <a:rPr lang="en-US" sz="1600" dirty="0" err="1" smtClean="0"/>
              <a:t>Trac</a:t>
            </a:r>
            <a:r>
              <a:rPr lang="en-US" sz="1600" dirty="0" smtClean="0"/>
              <a:t> system.</a:t>
            </a:r>
          </a:p>
          <a:p>
            <a:endParaRPr lang="en-US" sz="1600" dirty="0"/>
          </a:p>
          <a:p>
            <a:r>
              <a:rPr lang="en-US" sz="1600" dirty="0" smtClean="0"/>
              <a:t>These may include imports, email reminders, exports, and other tasks.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19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 Events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24" y="2540249"/>
            <a:ext cx="5141844" cy="3609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5122" y="2540249"/>
            <a:ext cx="19451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Clicking on the name of an event will bring up it’s entry page.</a:t>
            </a:r>
          </a:p>
          <a:p>
            <a:endParaRPr lang="en-US" sz="1600" dirty="0"/>
          </a:p>
          <a:p>
            <a:r>
              <a:rPr lang="en-US" sz="1600" dirty="0" smtClean="0"/>
              <a:t>Here you can set the parameters for when and how often your event runs.</a:t>
            </a:r>
          </a:p>
        </p:txBody>
      </p:sp>
    </p:spTree>
    <p:extLst>
      <p:ext uri="{BB962C8B-B14F-4D97-AF65-F5344CB8AC3E}">
        <p14:creationId xmlns:p14="http://schemas.microsoft.com/office/powerpoint/2010/main" val="9618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Redrock!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3783" y="2528491"/>
            <a:ext cx="7102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sure what a preference does or if it exists? Ask Redrock!</a:t>
            </a:r>
          </a:p>
          <a:p>
            <a:endParaRPr lang="en-US" sz="2400" dirty="0"/>
          </a:p>
          <a:p>
            <a:r>
              <a:rPr lang="en-US" sz="2400" dirty="0" smtClean="0"/>
              <a:t>Anyone at Redrock support will be glad to help you review some preferences to make sure your </a:t>
            </a:r>
            <a:r>
              <a:rPr lang="en-US" sz="2400" dirty="0" err="1" smtClean="0"/>
              <a:t>Trac</a:t>
            </a:r>
            <a:r>
              <a:rPr lang="en-US" sz="2400" dirty="0" smtClean="0"/>
              <a:t> system is configured correctly.</a:t>
            </a:r>
          </a:p>
        </p:txBody>
      </p:sp>
    </p:spTree>
    <p:extLst>
      <p:ext uri="{BB962C8B-B14F-4D97-AF65-F5344CB8AC3E}">
        <p14:creationId xmlns:p14="http://schemas.microsoft.com/office/powerpoint/2010/main" val="4193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3783" y="2528491"/>
            <a:ext cx="7102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visit the helpdesk for quick preference questions.</a:t>
            </a:r>
          </a:p>
          <a:p>
            <a:endParaRPr lang="en-US" sz="2400" dirty="0"/>
          </a:p>
          <a:p>
            <a:r>
              <a:rPr lang="en-US" sz="2400" dirty="0" smtClean="0"/>
              <a:t>Some of the more technical tabs of the Utilities and </a:t>
            </a:r>
            <a:r>
              <a:rPr lang="en-US" sz="2400" dirty="0" err="1" smtClean="0"/>
              <a:t>Prefs</a:t>
            </a:r>
            <a:r>
              <a:rPr lang="en-US" sz="2400" dirty="0" smtClean="0"/>
              <a:t> will be discussed in Geek Speak!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52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In this session we will cover advanced aspects of the </a:t>
            </a:r>
            <a:r>
              <a:rPr lang="en-US" sz="2400" dirty="0" err="1" smtClean="0"/>
              <a:t>Trac</a:t>
            </a:r>
            <a:r>
              <a:rPr lang="en-US" sz="2400" dirty="0" smtClean="0"/>
              <a:t> system. We will take a look at administrative tools that you use can to manage your system. In addition we will cover system preferences that will allow you to further configure your </a:t>
            </a:r>
            <a:r>
              <a:rPr lang="en-US" sz="2400" dirty="0" err="1" smtClean="0"/>
              <a:t>Trac</a:t>
            </a:r>
            <a:r>
              <a:rPr lang="en-US" sz="2400" dirty="0" smtClean="0"/>
              <a:t> system to your needs.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0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1088967" y="2518833"/>
            <a:ext cx="4039986" cy="3621441"/>
          </a:xfrm>
        </p:spPr>
        <p:txBody>
          <a:bodyPr/>
          <a:lstStyle/>
          <a:p>
            <a:r>
              <a:rPr lang="en-US" dirty="0" smtClean="0"/>
              <a:t>Utilities</a:t>
            </a:r>
          </a:p>
          <a:p>
            <a:r>
              <a:rPr lang="en-US" dirty="0" smtClean="0"/>
              <a:t>System Preferences</a:t>
            </a:r>
          </a:p>
          <a:p>
            <a:r>
              <a:rPr lang="en-US" dirty="0" smtClean="0"/>
              <a:t>Advanced Preferences</a:t>
            </a:r>
          </a:p>
          <a:p>
            <a:r>
              <a:rPr lang="en-US" dirty="0" smtClean="0"/>
              <a:t>Auto Events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0" y="2630459"/>
            <a:ext cx="3181886" cy="18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94" y="2244436"/>
            <a:ext cx="5387493" cy="3773979"/>
          </a:xfrm>
        </p:spPr>
      </p:pic>
    </p:spTree>
    <p:extLst>
      <p:ext uri="{BB962C8B-B14F-4D97-AF65-F5344CB8AC3E}">
        <p14:creationId xmlns:p14="http://schemas.microsoft.com/office/powerpoint/2010/main" val="42030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Utilities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1192388" y="2445983"/>
            <a:ext cx="7136965" cy="3621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As a System Administrator there are numerous utilities at your disposal. Many of these utilities are available to regular administrators as well.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71" y="3171038"/>
            <a:ext cx="4124997" cy="2896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2388" y="3840480"/>
            <a:ext cx="2152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We’ll start with the Custom Utility Tab.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9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Utilities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1192388" y="2445983"/>
            <a:ext cx="7136965" cy="3621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In the Custom Utility tab there is a drop down menu that contains different categories of utilities including Standard, Advanced, and Sys Admins.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08" y="3557847"/>
            <a:ext cx="2420429" cy="2144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2989" y="3740727"/>
            <a:ext cx="3117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some utilities may appear in multiple categories each category may contain particular commonly used utilities.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Utilities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1192388" y="2445983"/>
            <a:ext cx="7136965" cy="3621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Here some notable utilities from each category that we will take a look at: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55222" y="3325091"/>
            <a:ext cx="19285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Standard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Import Student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View Import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Reset Center Status / Missed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Copy Specialties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Resend </a:t>
            </a:r>
            <a:r>
              <a:rPr lang="en-US" sz="1600" dirty="0" err="1" smtClean="0"/>
              <a:t>Appt</a:t>
            </a:r>
            <a:r>
              <a:rPr lang="en-US" sz="1600" dirty="0" smtClean="0"/>
              <a:t> Confirmations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77491" y="3325090"/>
            <a:ext cx="19285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Advanced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Login as User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2174" y="3325091"/>
            <a:ext cx="19285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Sys Admins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Upload Campus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Reset Color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Reset </a:t>
            </a:r>
            <a:r>
              <a:rPr lang="en-US" sz="1600" dirty="0" err="1" smtClean="0"/>
              <a:t>myPrefs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Activate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Duplicate Group</a:t>
            </a:r>
          </a:p>
        </p:txBody>
      </p:sp>
    </p:spTree>
    <p:extLst>
      <p:ext uri="{BB962C8B-B14F-4D97-AF65-F5344CB8AC3E}">
        <p14:creationId xmlns:p14="http://schemas.microsoft.com/office/powerpoint/2010/main" val="37657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 Utilities – Change Values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1192388" y="2445983"/>
            <a:ext cx="7136965" cy="3621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If you were on a Student, Visit, Registration, or even Section listing before opening your Utilities and </a:t>
            </a:r>
            <a:r>
              <a:rPr lang="en-US" sz="1800" dirty="0" err="1" smtClean="0"/>
              <a:t>Prefs</a:t>
            </a:r>
            <a:r>
              <a:rPr lang="en-US" sz="1800" dirty="0" smtClean="0"/>
              <a:t> you window may look slightly different. It will include the Delete and Change Value tabs. Using these tabs you can manipulate data that is on the current listing.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09" y="3965171"/>
            <a:ext cx="5760992" cy="2219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1847" y="4039985"/>
            <a:ext cx="1653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might use the Change Value tab to correct a batch of incorrectly entered visits!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</a:t>
            </a:r>
            <a:r>
              <a:rPr lang="en-US" dirty="0" err="1" smtClean="0"/>
              <a:t>Prefs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89" y="2531356"/>
            <a:ext cx="5235297" cy="3653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7650" y="2531355"/>
            <a:ext cx="19285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System </a:t>
            </a:r>
            <a:r>
              <a:rPr lang="en-US" dirty="0" err="1" smtClean="0"/>
              <a:t>Prefs</a:t>
            </a:r>
            <a:r>
              <a:rPr lang="en-US" dirty="0" smtClean="0"/>
              <a:t> tab contains preferences dealing with student access, displayed messages, mail settings, the current term and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 RSC Confer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RSC Conference</Template>
  <TotalTime>113</TotalTime>
  <Words>500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2016 RSC Conference</vt:lpstr>
      <vt:lpstr>Utilities, Preferences, and Events…Oh My!</vt:lpstr>
      <vt:lpstr>Session Content</vt:lpstr>
      <vt:lpstr>Overview</vt:lpstr>
      <vt:lpstr>Overview</vt:lpstr>
      <vt:lpstr>Custom Utilities</vt:lpstr>
      <vt:lpstr>Custom Utilities</vt:lpstr>
      <vt:lpstr>Custom Utilities</vt:lpstr>
      <vt:lpstr>Custom Utilities – Change Values</vt:lpstr>
      <vt:lpstr>System Prefs</vt:lpstr>
      <vt:lpstr>System Prefs</vt:lpstr>
      <vt:lpstr>System Prefs</vt:lpstr>
      <vt:lpstr>Advanced Prefs</vt:lpstr>
      <vt:lpstr>Advanced Prefs</vt:lpstr>
      <vt:lpstr>Auto Events</vt:lpstr>
      <vt:lpstr>Auto Events</vt:lpstr>
      <vt:lpstr>Ask Redrock!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Iliana Visser</dc:creator>
  <cp:lastModifiedBy>Keegan Johnson</cp:lastModifiedBy>
  <cp:revision>11</cp:revision>
  <dcterms:created xsi:type="dcterms:W3CDTF">2017-02-27T17:24:41Z</dcterms:created>
  <dcterms:modified xsi:type="dcterms:W3CDTF">2018-04-03T17:59:59Z</dcterms:modified>
</cp:coreProperties>
</file>