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658C"/>
    <a:srgbClr val="6666FE"/>
    <a:srgbClr val="C19EDA"/>
    <a:srgbClr val="632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19" autoAdjust="0"/>
  </p:normalViewPr>
  <p:slideViewPr>
    <p:cSldViewPr snapToGrid="0" snapToObjects="1">
      <p:cViewPr>
        <p:scale>
          <a:sx n="115" d="100"/>
          <a:sy n="115" d="100"/>
        </p:scale>
        <p:origin x="-348" y="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5D580-FD9B-3A47-9405-D2943E6360AB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9FE84-9FD9-7C41-88FE-E993B6331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6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710" y="1375010"/>
            <a:ext cx="7323667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2733" y="346672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171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404" y="1220611"/>
            <a:ext cx="7391400" cy="10512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404" y="2328333"/>
            <a:ext cx="7391400" cy="379783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874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7144" y="1292509"/>
            <a:ext cx="1969655" cy="48336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3934" y="1292509"/>
            <a:ext cx="5763065" cy="483365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312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009" y="1192388"/>
            <a:ext cx="7430912" cy="10583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009" y="2332822"/>
            <a:ext cx="7430911" cy="37837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3568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787" y="3384916"/>
            <a:ext cx="722471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4787" y="1884729"/>
            <a:ext cx="72247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686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905" y="1205975"/>
            <a:ext cx="75579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073" y="2518833"/>
            <a:ext cx="3599744" cy="3621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3"/>
          </p:nvPr>
        </p:nvSpPr>
        <p:spPr>
          <a:xfrm>
            <a:off x="951905" y="2518833"/>
            <a:ext cx="3599744" cy="3621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63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613" y="1206499"/>
            <a:ext cx="7433733" cy="101250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3379" y="2297290"/>
            <a:ext cx="3627967" cy="543276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3379" y="2850444"/>
            <a:ext cx="3627967" cy="32757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13"/>
          </p:nvPr>
        </p:nvSpPr>
        <p:spPr>
          <a:xfrm>
            <a:off x="1027613" y="2850443"/>
            <a:ext cx="3627967" cy="3275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27613" y="2297290"/>
            <a:ext cx="3627967" cy="543276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288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991" y="1433705"/>
            <a:ext cx="7360356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83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66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991" y="1220610"/>
            <a:ext cx="2921005" cy="74083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96" y="1220611"/>
            <a:ext cx="4432300" cy="49055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3631" y="1968500"/>
            <a:ext cx="2918365" cy="4157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3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96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55967" y="1234721"/>
            <a:ext cx="5486400" cy="34928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5967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851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RR_Circle.gif"/>
          <p:cNvPicPr>
            <a:picLocks noChangeAspect="1"/>
          </p:cNvPicPr>
          <p:nvPr/>
        </p:nvPicPr>
        <p:blipFill rotWithShape="1">
          <a:blip r:embed="rId13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 b="42478"/>
          <a:stretch/>
        </p:blipFill>
        <p:spPr>
          <a:xfrm>
            <a:off x="-22719" y="5333395"/>
            <a:ext cx="2314825" cy="156928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5" name="Oval 34"/>
          <p:cNvSpPr/>
          <p:nvPr/>
        </p:nvSpPr>
        <p:spPr>
          <a:xfrm>
            <a:off x="-444247" y="5325879"/>
            <a:ext cx="2743868" cy="2806519"/>
          </a:xfrm>
          <a:prstGeom prst="ellipse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90000">
                <a:schemeClr val="bg1">
                  <a:alpha val="8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tcap-orig.jpg"/>
          <p:cNvPicPr>
            <a:picLocks noChangeAspect="1"/>
          </p:cNvPicPr>
          <p:nvPr/>
        </p:nvPicPr>
        <p:blipFill rotWithShape="1">
          <a:blip r:embed="rId1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30" b="27269"/>
          <a:stretch/>
        </p:blipFill>
        <p:spPr>
          <a:xfrm>
            <a:off x="8524" y="5498"/>
            <a:ext cx="9144000" cy="1119568"/>
          </a:xfrm>
          <a:prstGeom prst="rect">
            <a:avLst/>
          </a:prstGeom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5040" y="1220611"/>
            <a:ext cx="7391400" cy="1051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040" y="2328333"/>
            <a:ext cx="7391400" cy="3797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5400000">
            <a:off x="4388735" y="-4388735"/>
            <a:ext cx="375051" cy="915252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5" dist="38100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b="1" i="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7" descr="TracSystemsByRedrock_Trans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2" y="-37036"/>
            <a:ext cx="6154246" cy="50794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375051" cy="61261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5" dist="381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l"/>
            <a:r>
              <a:rPr lang="en-US" sz="2400" b="0" i="0" dirty="0">
                <a:ln>
                  <a:noFill/>
                </a:ln>
                <a:solidFill>
                  <a:srgbClr val="C19EDA"/>
                </a:solidFill>
              </a:rPr>
              <a:t>   2018 Annual</a:t>
            </a:r>
            <a:r>
              <a:rPr lang="en-US" sz="2400" b="0" i="0" baseline="0" dirty="0">
                <a:ln>
                  <a:noFill/>
                </a:ln>
                <a:solidFill>
                  <a:srgbClr val="C19EDA"/>
                </a:solidFill>
              </a:rPr>
              <a:t> Redrock Conference</a:t>
            </a:r>
            <a:endParaRPr lang="en-US" sz="2400" b="0" i="0" dirty="0">
              <a:ln>
                <a:noFill/>
              </a:ln>
              <a:solidFill>
                <a:srgbClr val="C19EDA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392" y="662787"/>
            <a:ext cx="124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arker Felt"/>
                <a:cs typeface="Marker Felt"/>
              </a:rPr>
              <a:t>Record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15802" y="383013"/>
            <a:ext cx="124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arker Felt"/>
                <a:cs typeface="Marker Felt"/>
              </a:rPr>
              <a:t>Connect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27437" y="707431"/>
            <a:ext cx="124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arker Felt"/>
                <a:cs typeface="Marker Felt"/>
              </a:rPr>
              <a:t>Report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33465" y="417105"/>
            <a:ext cx="124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arker Felt"/>
                <a:cs typeface="Marker Felt"/>
              </a:rPr>
              <a:t>Success</a:t>
            </a:r>
          </a:p>
        </p:txBody>
      </p:sp>
      <p:sp>
        <p:nvSpPr>
          <p:cNvPr id="28" name="Freeform 27"/>
          <p:cNvSpPr/>
          <p:nvPr/>
        </p:nvSpPr>
        <p:spPr>
          <a:xfrm>
            <a:off x="920580" y="490087"/>
            <a:ext cx="6520774" cy="473522"/>
          </a:xfrm>
          <a:custGeom>
            <a:avLst/>
            <a:gdLst>
              <a:gd name="connsiteX0" fmla="*/ 0 w 6520774"/>
              <a:gd name="connsiteY0" fmla="*/ 115062 h 473522"/>
              <a:gd name="connsiteX1" fmla="*/ 886484 w 6520774"/>
              <a:gd name="connsiteY1" fmla="*/ 21307 h 473522"/>
              <a:gd name="connsiteX2" fmla="*/ 2318497 w 6520774"/>
              <a:gd name="connsiteY2" fmla="*/ 473037 h 473522"/>
              <a:gd name="connsiteX3" fmla="*/ 4099990 w 6520774"/>
              <a:gd name="connsiteY3" fmla="*/ 115062 h 473522"/>
              <a:gd name="connsiteX4" fmla="*/ 5600194 w 6520774"/>
              <a:gd name="connsiteY4" fmla="*/ 430421 h 473522"/>
              <a:gd name="connsiteX5" fmla="*/ 6520774 w 6520774"/>
              <a:gd name="connsiteY5" fmla="*/ 362236 h 47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0774" h="473522">
                <a:moveTo>
                  <a:pt x="0" y="115062"/>
                </a:moveTo>
                <a:cubicBezTo>
                  <a:pt x="250034" y="38353"/>
                  <a:pt x="500068" y="-38355"/>
                  <a:pt x="886484" y="21307"/>
                </a:cubicBezTo>
                <a:cubicBezTo>
                  <a:pt x="1272900" y="80969"/>
                  <a:pt x="1782913" y="457411"/>
                  <a:pt x="2318497" y="473037"/>
                </a:cubicBezTo>
                <a:cubicBezTo>
                  <a:pt x="2854081" y="488663"/>
                  <a:pt x="3553041" y="122165"/>
                  <a:pt x="4099990" y="115062"/>
                </a:cubicBezTo>
                <a:cubicBezTo>
                  <a:pt x="4646939" y="107959"/>
                  <a:pt x="5196730" y="389225"/>
                  <a:pt x="5600194" y="430421"/>
                </a:cubicBezTo>
                <a:cubicBezTo>
                  <a:pt x="6003658" y="471617"/>
                  <a:pt x="6367344" y="382123"/>
                  <a:pt x="6520774" y="362236"/>
                </a:cubicBezTo>
              </a:path>
            </a:pathLst>
          </a:custGeom>
          <a:noFill/>
          <a:ln cap="flat">
            <a:solidFill>
              <a:srgbClr val="6666FE"/>
            </a:solidFill>
            <a:prstDash val="dash"/>
            <a:headEnd type="oval" w="lg" len="lg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2685026" y="808692"/>
            <a:ext cx="82968" cy="82968"/>
          </a:xfrm>
          <a:prstGeom prst="ellipse">
            <a:avLst/>
          </a:prstGeom>
          <a:noFill/>
          <a:ln w="38100" cmpd="sng">
            <a:solidFill>
              <a:srgbClr val="6666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 flipH="1">
            <a:off x="5341203" y="605730"/>
            <a:ext cx="75948" cy="75948"/>
          </a:xfrm>
          <a:prstGeom prst="ellipse">
            <a:avLst/>
          </a:prstGeom>
          <a:noFill/>
          <a:ln w="38100" cmpd="sng">
            <a:solidFill>
              <a:srgbClr val="6666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TT_Black_Transparent.gi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73" y="358007"/>
            <a:ext cx="811717" cy="81171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607104" y="6396335"/>
            <a:ext cx="464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0" dirty="0">
                <a:solidFill>
                  <a:srgbClr val="C19EDA"/>
                </a:solidFill>
              </a:rPr>
              <a:t>Success Strategies for Your Campus</a:t>
            </a:r>
            <a:endParaRPr lang="en-US" sz="2400" dirty="0">
              <a:solidFill>
                <a:srgbClr val="C19E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30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Impact" panose="020B0806030902050204" pitchFamily="34" charset="0"/>
              </a:rPr>
              <a:t>Wrap-Up </a:t>
            </a:r>
            <a:r>
              <a:rPr lang="en-US" dirty="0">
                <a:latin typeface="Impact" panose="020B0806030902050204" pitchFamily="34" charset="0"/>
              </a:rPr>
              <a:t>and Q&amp;A: Identifying Specific Student Populations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Jennifer Turley</a:t>
            </a:r>
          </a:p>
          <a:p>
            <a:r>
              <a:rPr lang="en-US" dirty="0" smtClean="0"/>
              <a:t>Redrock 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745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 panose="020B0806030902050204" pitchFamily="34" charset="0"/>
              </a:rPr>
              <a:t>Conclusion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306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In this Wrap-Up Session we will talk about the importance of utilizing the different ways in your Trac System to pull specific Student Populations and use those populations to add students to </a:t>
            </a:r>
            <a:r>
              <a:rPr lang="en-US" dirty="0" err="1"/>
              <a:t>Watchlists</a:t>
            </a:r>
            <a:r>
              <a:rPr lang="en-US" dirty="0"/>
              <a:t> and maximize the ability to quickly identify a student and their specific needs. We will also answer any questions that may have come up while attending any of the following sessions.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097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Impact" panose="020B0806030902050204" pitchFamily="34" charset="0"/>
              </a:rPr>
              <a:t>Communication and Retention with SAGE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866" y="2332038"/>
            <a:ext cx="5623948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51" y="2544937"/>
            <a:ext cx="2736850" cy="234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25882" y="2700055"/>
            <a:ext cx="13877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student information qualifies the need to create a referral?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77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Impact" panose="020B0806030902050204" pitchFamily="34" charset="0"/>
              </a:rPr>
              <a:t>Navigate Your System Like a Pro!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Using Trac Navigation to search for students.</a:t>
            </a:r>
          </a:p>
          <a:p>
            <a:r>
              <a:rPr lang="en-US" dirty="0"/>
              <a:t>Custom lists</a:t>
            </a:r>
          </a:p>
          <a:p>
            <a:r>
              <a:rPr lang="en-US" dirty="0"/>
              <a:t>Special Date Search Options and Other Visit field search options.</a:t>
            </a:r>
          </a:p>
          <a:p>
            <a:r>
              <a:rPr lang="en-US" dirty="0"/>
              <a:t>Trac Navigation Search options (@, =, #, &gt;,&lt;,; and </a:t>
            </a:r>
            <a:r>
              <a:rPr lang="en-US" dirty="0" smtClean="0"/>
              <a:t>…)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Today</a:t>
            </a:r>
          </a:p>
          <a:p>
            <a:r>
              <a:rPr lang="en-US" dirty="0">
                <a:latin typeface="Trebuchet MS" panose="020B0603020202020204" pitchFamily="34" charset="0"/>
              </a:rPr>
              <a:t>This Week</a:t>
            </a:r>
          </a:p>
          <a:p>
            <a:r>
              <a:rPr lang="en-US" dirty="0">
                <a:latin typeface="Trebuchet MS" panose="020B0603020202020204" pitchFamily="34" charset="0"/>
              </a:rPr>
              <a:t>This Month</a:t>
            </a:r>
          </a:p>
          <a:p>
            <a:r>
              <a:rPr lang="en-US" dirty="0">
                <a:latin typeface="Trebuchet MS" panose="020B0603020202020204" pitchFamily="34" charset="0"/>
              </a:rPr>
              <a:t>This Semester</a:t>
            </a:r>
          </a:p>
          <a:p>
            <a:r>
              <a:rPr lang="en-US" dirty="0">
                <a:latin typeface="Trebuchet MS" panose="020B0603020202020204" pitchFamily="34" charset="0"/>
              </a:rPr>
              <a:t>Yesterday</a:t>
            </a:r>
          </a:p>
          <a:p>
            <a:r>
              <a:rPr lang="en-US" dirty="0">
                <a:latin typeface="Trebuchet MS" panose="020B0603020202020204" pitchFamily="34" charset="0"/>
              </a:rPr>
              <a:t>Last Week</a:t>
            </a:r>
          </a:p>
          <a:p>
            <a:r>
              <a:rPr lang="en-US" dirty="0">
                <a:latin typeface="Trebuchet MS" panose="020B0603020202020204" pitchFamily="34" charset="0"/>
              </a:rPr>
              <a:t>Last Month</a:t>
            </a:r>
          </a:p>
          <a:p>
            <a:r>
              <a:rPr lang="en-US" dirty="0">
                <a:latin typeface="Trebuchet MS" panose="020B0603020202020204" pitchFamily="34" charset="0"/>
              </a:rPr>
              <a:t>Tomorrow</a:t>
            </a:r>
          </a:p>
          <a:p>
            <a:r>
              <a:rPr lang="en-US" dirty="0">
                <a:latin typeface="Trebuchet MS" panose="020B0603020202020204" pitchFamily="34" charset="0"/>
              </a:rPr>
              <a:t>Next Week</a:t>
            </a:r>
          </a:p>
          <a:p>
            <a:r>
              <a:rPr lang="en-US" dirty="0" err="1">
                <a:latin typeface="Trebuchet MS" panose="020B0603020202020204" pitchFamily="34" charset="0"/>
              </a:rPr>
              <a:t>Rsn</a:t>
            </a:r>
            <a:r>
              <a:rPr lang="en-US" dirty="0">
                <a:latin typeface="Trebuchet MS" panose="020B0603020202020204" pitchFamily="34" charset="0"/>
              </a:rPr>
              <a:t>= (For a Specific Reason)</a:t>
            </a:r>
          </a:p>
          <a:p>
            <a:r>
              <a:rPr lang="en-US" dirty="0">
                <a:latin typeface="Trebuchet MS" panose="020B0603020202020204" pitchFamily="34" charset="0"/>
              </a:rPr>
              <a:t>Cons= (For a Specific Consultant)</a:t>
            </a:r>
          </a:p>
          <a:p>
            <a:r>
              <a:rPr lang="en-US" dirty="0">
                <a:latin typeface="Trebuchet MS" panose="020B0603020202020204" pitchFamily="34" charset="0"/>
              </a:rPr>
              <a:t>Sect= (For a Specific Section)</a:t>
            </a:r>
          </a:p>
          <a:p>
            <a:r>
              <a:rPr lang="en-US" dirty="0" err="1">
                <a:latin typeface="Trebuchet MS" panose="020B0603020202020204" pitchFamily="34" charset="0"/>
              </a:rPr>
              <a:t>Ctr</a:t>
            </a:r>
            <a:r>
              <a:rPr lang="en-US" dirty="0">
                <a:latin typeface="Trebuchet MS" panose="020B0603020202020204" pitchFamily="34" charset="0"/>
              </a:rPr>
              <a:t>= (For a Specific Center)</a:t>
            </a:r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942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Impact" panose="020B0806030902050204" pitchFamily="34" charset="0"/>
              </a:rPr>
              <a:t>Power Search, Lists, and </a:t>
            </a:r>
            <a:r>
              <a:rPr lang="en-US" dirty="0" err="1">
                <a:latin typeface="Impact" panose="020B0806030902050204" pitchFamily="34" charset="0"/>
              </a:rPr>
              <a:t>Watchlists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Use Search, Power Search and Utility Search to find specific populations of students and add them to a watch list</a:t>
            </a:r>
          </a:p>
          <a:p>
            <a:r>
              <a:rPr lang="en-US" dirty="0">
                <a:latin typeface="Trebuchet MS" panose="020B0603020202020204" pitchFamily="34" charset="0"/>
              </a:rPr>
              <a:t>Use System Prefs to set up watch list indicators.</a:t>
            </a:r>
          </a:p>
          <a:p>
            <a:r>
              <a:rPr lang="en-US" dirty="0">
                <a:latin typeface="Trebuchet MS" panose="020B0603020202020204" pitchFamily="34" charset="0"/>
              </a:rPr>
              <a:t>Use </a:t>
            </a:r>
            <a:r>
              <a:rPr lang="en-US" dirty="0" err="1">
                <a:latin typeface="Trebuchet MS" panose="020B0603020202020204" pitchFamily="34" charset="0"/>
              </a:rPr>
              <a:t>Watchlists</a:t>
            </a:r>
            <a:r>
              <a:rPr lang="en-US" dirty="0">
                <a:latin typeface="Trebuchet MS" panose="020B0603020202020204" pitchFamily="34" charset="0"/>
              </a:rPr>
              <a:t> to quickly identify specific </a:t>
            </a:r>
            <a:r>
              <a:rPr lang="en-US" dirty="0" smtClean="0">
                <a:latin typeface="Trebuchet MS" panose="020B0603020202020204" pitchFamily="34" charset="0"/>
              </a:rPr>
              <a:t>students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50" y="2251506"/>
            <a:ext cx="4453261" cy="17469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"/>
          <a:stretch/>
        </p:blipFill>
        <p:spPr bwMode="auto">
          <a:xfrm>
            <a:off x="517750" y="4080082"/>
            <a:ext cx="4453261" cy="18610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08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Student Access and View in Trac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u="sng" dirty="0"/>
              <a:t>What can students do in Trac?</a:t>
            </a:r>
          </a:p>
          <a:p>
            <a:r>
              <a:rPr lang="en-US" dirty="0"/>
              <a:t>Manage appointments</a:t>
            </a:r>
          </a:p>
          <a:p>
            <a:r>
              <a:rPr lang="en-US" dirty="0"/>
              <a:t>View visit history</a:t>
            </a:r>
          </a:p>
          <a:p>
            <a:r>
              <a:rPr lang="en-US" dirty="0"/>
              <a:t>Post documents</a:t>
            </a:r>
          </a:p>
          <a:p>
            <a:r>
              <a:rPr lang="en-US" dirty="0"/>
              <a:t>Sign up for text alerts</a:t>
            </a:r>
          </a:p>
          <a:p>
            <a:r>
              <a:rPr lang="en-US" dirty="0"/>
              <a:t>Answer surveys</a:t>
            </a:r>
          </a:p>
          <a:p>
            <a:r>
              <a:rPr lang="en-US" dirty="0"/>
              <a:t>Reserve resources</a:t>
            </a:r>
          </a:p>
          <a:p>
            <a:r>
              <a:rPr lang="en-US" dirty="0"/>
              <a:t>Join online sessions</a:t>
            </a:r>
          </a:p>
          <a:p>
            <a:r>
              <a:rPr lang="en-US" dirty="0"/>
              <a:t>View </a:t>
            </a:r>
            <a:r>
              <a:rPr lang="en-US" dirty="0" smtClean="0"/>
              <a:t>messages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Why do we want students to access Trac?</a:t>
            </a:r>
          </a:p>
          <a:p>
            <a:r>
              <a:rPr lang="en-US" dirty="0"/>
              <a:t>What can students access in Trac?</a:t>
            </a:r>
          </a:p>
          <a:p>
            <a:r>
              <a:rPr lang="en-US" dirty="0"/>
              <a:t>How can students access items in Trac?</a:t>
            </a:r>
          </a:p>
        </p:txBody>
      </p:sp>
    </p:spTree>
    <p:extLst>
      <p:ext uri="{BB962C8B-B14F-4D97-AF65-F5344CB8AC3E}">
        <p14:creationId xmlns:p14="http://schemas.microsoft.com/office/powerpoint/2010/main" val="212197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Impact" panose="020B0806030902050204" pitchFamily="34" charset="0"/>
              </a:rPr>
              <a:t>Communicating With Busy Students through Emails and Text Messages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search and send out text messages and emails to students</a:t>
            </a:r>
          </a:p>
          <a:p>
            <a:r>
              <a:rPr lang="en-US" dirty="0"/>
              <a:t>Power Search</a:t>
            </a:r>
          </a:p>
          <a:p>
            <a:r>
              <a:rPr lang="en-US" dirty="0"/>
              <a:t>Utility Search</a:t>
            </a:r>
          </a:p>
          <a:p>
            <a:r>
              <a:rPr lang="en-US" dirty="0"/>
              <a:t>Standard Search</a:t>
            </a:r>
          </a:p>
          <a:p>
            <a:r>
              <a:rPr lang="en-US" dirty="0"/>
              <a:t>Communication to students is key!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931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Impact" panose="020B0806030902050204" pitchFamily="34" charset="0"/>
              </a:rPr>
              <a:t>Reports for Specific Student Populations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I run reports for specific students?</a:t>
            </a:r>
          </a:p>
          <a:p>
            <a:r>
              <a:rPr lang="en-US" dirty="0"/>
              <a:t>List reports</a:t>
            </a:r>
          </a:p>
          <a:p>
            <a:r>
              <a:rPr lang="en-US" dirty="0"/>
              <a:t>Adding students to lists and running reports based off of those </a:t>
            </a:r>
            <a:r>
              <a:rPr lang="en-US" dirty="0" smtClean="0"/>
              <a:t>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46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 panose="020B0806030902050204" pitchFamily="34" charset="0"/>
              </a:rPr>
              <a:t>Survey Says…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Search for specific populations of students and send surveys.</a:t>
            </a:r>
          </a:p>
          <a:p>
            <a:r>
              <a:rPr lang="en-US" dirty="0"/>
              <a:t>Surveys can be viewed when the student logs in, logs out, goes to schedule an appointment, or can manually be sent to their email.</a:t>
            </a:r>
          </a:p>
          <a:p>
            <a:r>
              <a:rPr lang="en-US" dirty="0"/>
              <a:t>Restrict surveys to only send for specific Subject or </a:t>
            </a:r>
            <a:r>
              <a:rPr lang="en-US" dirty="0" smtClean="0"/>
              <a:t>Reason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82516"/>
      </p:ext>
    </p:extLst>
  </p:cSld>
  <p:clrMapOvr>
    <a:masterClrMapping/>
  </p:clrMapOvr>
</p:sld>
</file>

<file path=ppt/theme/theme1.xml><?xml version="1.0" encoding="utf-8"?>
<a:theme xmlns:a="http://schemas.openxmlformats.org/drawingml/2006/main" name="2016 RSC Conferen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 RSC Conference</Template>
  <TotalTime>154</TotalTime>
  <Words>398</Words>
  <Application>Microsoft Office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2016 RSC Conference</vt:lpstr>
      <vt:lpstr>Wrap-Up and Q&amp;A: Identifying Specific Student Populations</vt:lpstr>
      <vt:lpstr>Overview</vt:lpstr>
      <vt:lpstr>Communication and Retention with SAGE</vt:lpstr>
      <vt:lpstr>Navigate Your System Like a Pro!</vt:lpstr>
      <vt:lpstr>Power Search, Lists, and Watchlists</vt:lpstr>
      <vt:lpstr>Student Access and View in Trac</vt:lpstr>
      <vt:lpstr>Communicating With Busy Students through Emails and Text Messages</vt:lpstr>
      <vt:lpstr>Reports for Specific Student Populations</vt:lpstr>
      <vt:lpstr>Survey Says…</vt:lpstr>
      <vt:lpstr>Conclusion</vt:lpstr>
    </vt:vector>
  </TitlesOfParts>
  <Company>Redrock Software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Iliana Visser</dc:creator>
  <cp:lastModifiedBy>Jennifer Turley</cp:lastModifiedBy>
  <cp:revision>4</cp:revision>
  <dcterms:created xsi:type="dcterms:W3CDTF">2018-01-16T21:24:33Z</dcterms:created>
  <dcterms:modified xsi:type="dcterms:W3CDTF">2018-03-30T21:00:27Z</dcterms:modified>
</cp:coreProperties>
</file>