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257" r:id="rId3"/>
    <p:sldId id="261" r:id="rId4"/>
    <p:sldId id="262" r:id="rId5"/>
    <p:sldId id="263" r:id="rId6"/>
    <p:sldId id="264" r:id="rId7"/>
    <p:sldId id="265" r:id="rId8"/>
    <p:sldId id="266" r:id="rId9"/>
    <p:sldId id="267" r:id="rId10"/>
    <p:sldId id="26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658C"/>
    <a:srgbClr val="6666FE"/>
    <a:srgbClr val="C19EDA"/>
    <a:srgbClr val="6325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6370" autoAdjust="0"/>
  </p:normalViewPr>
  <p:slideViewPr>
    <p:cSldViewPr snapToGrid="0" snapToObjects="1">
      <p:cViewPr varScale="1">
        <p:scale>
          <a:sx n="74" d="100"/>
          <a:sy n="74" d="100"/>
        </p:scale>
        <p:origin x="126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25D580-FD9B-3A47-9405-D2943E6360AB}" type="datetimeFigureOut">
              <a:rPr lang="en-US" smtClean="0"/>
              <a:t>3/27/2019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9FE84-9FD9-7C41-88FE-E993B63317B0}" type="slidenum">
              <a:rPr lang="en-US" smtClean="0"/>
              <a:t>‹#›</a:t>
            </a:fld>
            <a:endParaRPr lang="en-US"/>
          </a:p>
        </p:txBody>
      </p:sp>
    </p:spTree>
    <p:extLst>
      <p:ext uri="{BB962C8B-B14F-4D97-AF65-F5344CB8AC3E}">
        <p14:creationId xmlns:p14="http://schemas.microsoft.com/office/powerpoint/2010/main" val="95356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29FE84-9FD9-7C41-88FE-E993B63317B0}" type="slidenum">
              <a:rPr lang="en-US" smtClean="0"/>
              <a:t>2</a:t>
            </a:fld>
            <a:endParaRPr lang="en-US"/>
          </a:p>
        </p:txBody>
      </p:sp>
    </p:spTree>
    <p:extLst>
      <p:ext uri="{BB962C8B-B14F-4D97-AF65-F5344CB8AC3E}">
        <p14:creationId xmlns:p14="http://schemas.microsoft.com/office/powerpoint/2010/main" val="266870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2710" y="1375010"/>
            <a:ext cx="7323667" cy="1470025"/>
          </a:xfrm>
        </p:spPr>
        <p:txBody>
          <a:bodyPr/>
          <a:lstStyle/>
          <a:p>
            <a:r>
              <a:rPr lang="en-US"/>
              <a:t>Click to edit Master title style</a:t>
            </a:r>
          </a:p>
        </p:txBody>
      </p:sp>
      <p:sp>
        <p:nvSpPr>
          <p:cNvPr id="3" name="Subtitle 2"/>
          <p:cNvSpPr>
            <a:spLocks noGrp="1"/>
          </p:cNvSpPr>
          <p:nvPr>
            <p:ph type="subTitle" idx="1"/>
          </p:nvPr>
        </p:nvSpPr>
        <p:spPr>
          <a:xfrm>
            <a:off x="1612733" y="3466723"/>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7171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47404" y="1220611"/>
            <a:ext cx="7391400" cy="1051278"/>
          </a:xfrm>
        </p:spPr>
        <p:txBody>
          <a:bodyPr/>
          <a:lstStyle/>
          <a:p>
            <a:r>
              <a:rPr lang="en-US"/>
              <a:t>Click to edit Master title style</a:t>
            </a:r>
          </a:p>
        </p:txBody>
      </p:sp>
      <p:sp>
        <p:nvSpPr>
          <p:cNvPr id="3" name="Vertical Text Placeholder 2"/>
          <p:cNvSpPr>
            <a:spLocks noGrp="1"/>
          </p:cNvSpPr>
          <p:nvPr>
            <p:ph type="body" orient="vert" idx="1"/>
          </p:nvPr>
        </p:nvSpPr>
        <p:spPr>
          <a:xfrm>
            <a:off x="1047404" y="2328333"/>
            <a:ext cx="7391400" cy="379783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874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144" y="1292509"/>
            <a:ext cx="1969655" cy="48336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3934" y="1292509"/>
            <a:ext cx="5763065" cy="483365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12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8009" y="1192388"/>
            <a:ext cx="7430912" cy="1058334"/>
          </a:xfrm>
        </p:spPr>
        <p:txBody>
          <a:bodyPr/>
          <a:lstStyle/>
          <a:p>
            <a:r>
              <a:rPr lang="en-US"/>
              <a:t>Click to edit Master title style</a:t>
            </a:r>
          </a:p>
        </p:txBody>
      </p:sp>
      <p:sp>
        <p:nvSpPr>
          <p:cNvPr id="3" name="Content Placeholder 2"/>
          <p:cNvSpPr>
            <a:spLocks noGrp="1"/>
          </p:cNvSpPr>
          <p:nvPr>
            <p:ph idx="1"/>
          </p:nvPr>
        </p:nvSpPr>
        <p:spPr>
          <a:xfrm>
            <a:off x="1068009" y="2332822"/>
            <a:ext cx="7430911" cy="37837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56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4787" y="3384916"/>
            <a:ext cx="7224714"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164787" y="1884729"/>
            <a:ext cx="72247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88686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1905" y="1205975"/>
            <a:ext cx="7557912" cy="1143000"/>
          </a:xfrm>
        </p:spPr>
        <p:txBody>
          <a:bodyPr/>
          <a:lstStyle/>
          <a:p>
            <a:r>
              <a:rPr lang="en-US"/>
              <a:t>Click to edit Master title style</a:t>
            </a:r>
          </a:p>
        </p:txBody>
      </p:sp>
      <p:sp>
        <p:nvSpPr>
          <p:cNvPr id="4" name="Content Placeholder 3"/>
          <p:cNvSpPr>
            <a:spLocks noGrp="1"/>
          </p:cNvSpPr>
          <p:nvPr>
            <p:ph sz="half" idx="2"/>
          </p:nvPr>
        </p:nvSpPr>
        <p:spPr>
          <a:xfrm>
            <a:off x="4910073" y="2518833"/>
            <a:ext cx="3599744" cy="3621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half" idx="13"/>
          </p:nvPr>
        </p:nvSpPr>
        <p:spPr>
          <a:xfrm>
            <a:off x="951905" y="2518833"/>
            <a:ext cx="3599744" cy="3621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63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7613" y="1206499"/>
            <a:ext cx="7433733" cy="1012507"/>
          </a:xfrm>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833379" y="2297290"/>
            <a:ext cx="3627967" cy="543276"/>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33379" y="2850444"/>
            <a:ext cx="3627967" cy="32757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5"/>
          <p:cNvSpPr>
            <a:spLocks noGrp="1"/>
          </p:cNvSpPr>
          <p:nvPr>
            <p:ph sz="quarter" idx="13"/>
          </p:nvPr>
        </p:nvSpPr>
        <p:spPr>
          <a:xfrm>
            <a:off x="1027613" y="2850443"/>
            <a:ext cx="3627967" cy="32757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p:cNvSpPr>
            <a:spLocks noGrp="1"/>
          </p:cNvSpPr>
          <p:nvPr>
            <p:ph type="body" sz="quarter" idx="14"/>
          </p:nvPr>
        </p:nvSpPr>
        <p:spPr>
          <a:xfrm>
            <a:off x="1027613" y="2297290"/>
            <a:ext cx="3627967" cy="543276"/>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232883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00991" y="1433705"/>
            <a:ext cx="7360356" cy="1143000"/>
          </a:xfrm>
        </p:spPr>
        <p:txBody>
          <a:bodyPr/>
          <a:lstStyle/>
          <a:p>
            <a:r>
              <a:rPr lang="en-US"/>
              <a:t>Click to edit Master title style</a:t>
            </a:r>
            <a:endParaRPr lang="en-US" dirty="0"/>
          </a:p>
        </p:txBody>
      </p:sp>
    </p:spTree>
    <p:extLst>
      <p:ext uri="{BB962C8B-B14F-4D97-AF65-F5344CB8AC3E}">
        <p14:creationId xmlns:p14="http://schemas.microsoft.com/office/powerpoint/2010/main" val="273183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366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0991" y="1220610"/>
            <a:ext cx="2921005" cy="740833"/>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021996" y="1220611"/>
            <a:ext cx="4432300" cy="49055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03631" y="1968500"/>
            <a:ext cx="2918365" cy="4157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703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5967"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55967" y="1234721"/>
            <a:ext cx="5486400" cy="34928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055967"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41851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3" name="Picture 32" descr="RR_Circle.gif"/>
          <p:cNvPicPr>
            <a:picLocks noChangeAspect="1"/>
          </p:cNvPicPr>
          <p:nvPr/>
        </p:nvPicPr>
        <p:blipFill rotWithShape="1">
          <a:blip r:embed="rId13">
            <a:alphaModFix amt="54000"/>
            <a:extLst>
              <a:ext uri="{28A0092B-C50C-407E-A947-70E740481C1C}">
                <a14:useLocalDpi xmlns:a14="http://schemas.microsoft.com/office/drawing/2010/main" val="0"/>
              </a:ext>
            </a:extLst>
          </a:blip>
          <a:srcRect l="15009" b="42478"/>
          <a:stretch/>
        </p:blipFill>
        <p:spPr>
          <a:xfrm>
            <a:off x="-22719" y="5333395"/>
            <a:ext cx="2314825" cy="1569283"/>
          </a:xfrm>
          <a:prstGeom prst="rect">
            <a:avLst/>
          </a:prstGeom>
          <a:solidFill>
            <a:schemeClr val="bg1"/>
          </a:solidFill>
          <a:ln>
            <a:noFill/>
          </a:ln>
        </p:spPr>
      </p:pic>
      <p:sp>
        <p:nvSpPr>
          <p:cNvPr id="35" name="Oval 34"/>
          <p:cNvSpPr/>
          <p:nvPr/>
        </p:nvSpPr>
        <p:spPr>
          <a:xfrm>
            <a:off x="-444247" y="5325879"/>
            <a:ext cx="2743868" cy="2806519"/>
          </a:xfrm>
          <a:prstGeom prst="ellipse">
            <a:avLst/>
          </a:prstGeom>
          <a:gradFill flip="none" rotWithShape="1">
            <a:gsLst>
              <a:gs pos="40000">
                <a:schemeClr val="bg1">
                  <a:alpha val="0"/>
                </a:schemeClr>
              </a:gs>
              <a:gs pos="90000">
                <a:schemeClr val="bg1">
                  <a:alpha val="80000"/>
                </a:schemeClr>
              </a:gs>
            </a:gsLst>
            <a:lin ang="189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tcap-orig.jpg"/>
          <p:cNvPicPr>
            <a:picLocks noChangeAspect="1"/>
          </p:cNvPicPr>
          <p:nvPr/>
        </p:nvPicPr>
        <p:blipFill rotWithShape="1">
          <a:blip r:embed="rId14">
            <a:alphaModFix amt="35000"/>
            <a:extLst>
              <a:ext uri="{28A0092B-C50C-407E-A947-70E740481C1C}">
                <a14:useLocalDpi xmlns:a14="http://schemas.microsoft.com/office/drawing/2010/main" val="0"/>
              </a:ext>
            </a:extLst>
          </a:blip>
          <a:srcRect t="63130" b="27269"/>
          <a:stretch/>
        </p:blipFill>
        <p:spPr>
          <a:xfrm>
            <a:off x="8524" y="5498"/>
            <a:ext cx="9144000" cy="1119568"/>
          </a:xfrm>
          <a:prstGeom prst="rect">
            <a:avLst/>
          </a:prstGeom>
          <a:ln>
            <a:noFill/>
          </a:ln>
        </p:spPr>
      </p:pic>
      <p:sp>
        <p:nvSpPr>
          <p:cNvPr id="2" name="Title Placeholder 1"/>
          <p:cNvSpPr>
            <a:spLocks noGrp="1"/>
          </p:cNvSpPr>
          <p:nvPr>
            <p:ph type="title"/>
          </p:nvPr>
        </p:nvSpPr>
        <p:spPr>
          <a:xfrm>
            <a:off x="1115040" y="1220611"/>
            <a:ext cx="7391400" cy="105127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5040" y="2328333"/>
            <a:ext cx="7391400" cy="37978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rot="5400000">
            <a:off x="4388735" y="-4388735"/>
            <a:ext cx="375051" cy="9152524"/>
          </a:xfrm>
          <a:prstGeom prst="rect">
            <a:avLst/>
          </a:prstGeom>
          <a:solidFill>
            <a:schemeClr val="tx1"/>
          </a:solidFill>
          <a:ln>
            <a:noFill/>
          </a:ln>
          <a:effectLst>
            <a:outerShdw blurRad="40005" dist="38100"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US" sz="3200" b="1" i="0" dirty="0">
              <a:solidFill>
                <a:schemeClr val="accent2">
                  <a:lumMod val="50000"/>
                </a:schemeClr>
              </a:solidFill>
            </a:endParaRPr>
          </a:p>
        </p:txBody>
      </p:sp>
      <p:pic>
        <p:nvPicPr>
          <p:cNvPr id="8" name="Picture 7" descr="TracSystemsByRedrock_Trans.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75052" y="-37036"/>
            <a:ext cx="6154246" cy="507946"/>
          </a:xfrm>
          <a:prstGeom prst="rect">
            <a:avLst/>
          </a:prstGeom>
        </p:spPr>
      </p:pic>
      <p:sp>
        <p:nvSpPr>
          <p:cNvPr id="15" name="Rectangle 14"/>
          <p:cNvSpPr/>
          <p:nvPr/>
        </p:nvSpPr>
        <p:spPr>
          <a:xfrm>
            <a:off x="0" y="0"/>
            <a:ext cx="375051" cy="6126163"/>
          </a:xfrm>
          <a:prstGeom prst="rect">
            <a:avLst/>
          </a:prstGeom>
          <a:solidFill>
            <a:schemeClr val="tx1"/>
          </a:solidFill>
          <a:ln>
            <a:noFill/>
          </a:ln>
          <a:effectLst>
            <a:outerShdw blurRad="40005" dist="381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vert270" rtlCol="0" anchor="ctr"/>
          <a:lstStyle/>
          <a:p>
            <a:pPr lvl="0" algn="l"/>
            <a:r>
              <a:rPr lang="en-US" sz="2400" b="0" i="0" dirty="0">
                <a:ln>
                  <a:noFill/>
                </a:ln>
                <a:solidFill>
                  <a:srgbClr val="C19EDA"/>
                </a:solidFill>
              </a:rPr>
              <a:t>   2019 Annual</a:t>
            </a:r>
            <a:r>
              <a:rPr lang="en-US" sz="2400" b="0" i="0" baseline="0" dirty="0">
                <a:ln>
                  <a:noFill/>
                </a:ln>
                <a:solidFill>
                  <a:srgbClr val="C19EDA"/>
                </a:solidFill>
              </a:rPr>
              <a:t> Redrock Conference</a:t>
            </a:r>
            <a:endParaRPr lang="en-US" sz="2400" b="0" i="0" dirty="0">
              <a:ln>
                <a:noFill/>
              </a:ln>
              <a:solidFill>
                <a:srgbClr val="C19EDA"/>
              </a:solidFill>
            </a:endParaRPr>
          </a:p>
        </p:txBody>
      </p:sp>
      <p:sp>
        <p:nvSpPr>
          <p:cNvPr id="23" name="TextBox 22"/>
          <p:cNvSpPr txBox="1"/>
          <p:nvPr/>
        </p:nvSpPr>
        <p:spPr>
          <a:xfrm>
            <a:off x="579392" y="662787"/>
            <a:ext cx="1244488" cy="400110"/>
          </a:xfrm>
          <a:prstGeom prst="rect">
            <a:avLst/>
          </a:prstGeom>
          <a:noFill/>
        </p:spPr>
        <p:txBody>
          <a:bodyPr wrap="square" rtlCol="0">
            <a:spAutoFit/>
          </a:bodyPr>
          <a:lstStyle/>
          <a:p>
            <a:r>
              <a:rPr lang="en-US" sz="2000" dirty="0">
                <a:latin typeface="Marker Felt"/>
                <a:cs typeface="Marker Felt"/>
              </a:rPr>
              <a:t>Record</a:t>
            </a:r>
          </a:p>
        </p:txBody>
      </p:sp>
      <p:sp>
        <p:nvSpPr>
          <p:cNvPr id="24" name="TextBox 23"/>
          <p:cNvSpPr txBox="1"/>
          <p:nvPr/>
        </p:nvSpPr>
        <p:spPr>
          <a:xfrm>
            <a:off x="2615802" y="383013"/>
            <a:ext cx="1244488" cy="400110"/>
          </a:xfrm>
          <a:prstGeom prst="rect">
            <a:avLst/>
          </a:prstGeom>
          <a:noFill/>
        </p:spPr>
        <p:txBody>
          <a:bodyPr wrap="square" rtlCol="0">
            <a:spAutoFit/>
          </a:bodyPr>
          <a:lstStyle/>
          <a:p>
            <a:r>
              <a:rPr lang="en-US" sz="2000" dirty="0">
                <a:latin typeface="Marker Felt"/>
                <a:cs typeface="Marker Felt"/>
              </a:rPr>
              <a:t>Connect</a:t>
            </a:r>
          </a:p>
        </p:txBody>
      </p:sp>
      <p:sp>
        <p:nvSpPr>
          <p:cNvPr id="25" name="TextBox 24"/>
          <p:cNvSpPr txBox="1"/>
          <p:nvPr/>
        </p:nvSpPr>
        <p:spPr>
          <a:xfrm>
            <a:off x="4627437" y="707431"/>
            <a:ext cx="1244488" cy="400110"/>
          </a:xfrm>
          <a:prstGeom prst="rect">
            <a:avLst/>
          </a:prstGeom>
          <a:noFill/>
        </p:spPr>
        <p:txBody>
          <a:bodyPr wrap="square" rtlCol="0">
            <a:spAutoFit/>
          </a:bodyPr>
          <a:lstStyle/>
          <a:p>
            <a:r>
              <a:rPr lang="en-US" sz="2000" dirty="0">
                <a:latin typeface="Marker Felt"/>
                <a:cs typeface="Marker Felt"/>
              </a:rPr>
              <a:t>Report</a:t>
            </a:r>
          </a:p>
        </p:txBody>
      </p:sp>
      <p:sp>
        <p:nvSpPr>
          <p:cNvPr id="26" name="TextBox 25"/>
          <p:cNvSpPr txBox="1"/>
          <p:nvPr/>
        </p:nvSpPr>
        <p:spPr>
          <a:xfrm>
            <a:off x="7133465" y="417105"/>
            <a:ext cx="1244488" cy="400110"/>
          </a:xfrm>
          <a:prstGeom prst="rect">
            <a:avLst/>
          </a:prstGeom>
          <a:noFill/>
        </p:spPr>
        <p:txBody>
          <a:bodyPr wrap="square" rtlCol="0">
            <a:spAutoFit/>
          </a:bodyPr>
          <a:lstStyle/>
          <a:p>
            <a:r>
              <a:rPr lang="en-US" sz="2000" dirty="0">
                <a:latin typeface="Marker Felt"/>
                <a:cs typeface="Marker Felt"/>
              </a:rPr>
              <a:t>Success</a:t>
            </a:r>
          </a:p>
        </p:txBody>
      </p:sp>
      <p:sp>
        <p:nvSpPr>
          <p:cNvPr id="28" name="Freeform 27"/>
          <p:cNvSpPr/>
          <p:nvPr/>
        </p:nvSpPr>
        <p:spPr>
          <a:xfrm>
            <a:off x="920580" y="490087"/>
            <a:ext cx="6520774" cy="473522"/>
          </a:xfrm>
          <a:custGeom>
            <a:avLst/>
            <a:gdLst>
              <a:gd name="connsiteX0" fmla="*/ 0 w 6520774"/>
              <a:gd name="connsiteY0" fmla="*/ 115062 h 473522"/>
              <a:gd name="connsiteX1" fmla="*/ 886484 w 6520774"/>
              <a:gd name="connsiteY1" fmla="*/ 21307 h 473522"/>
              <a:gd name="connsiteX2" fmla="*/ 2318497 w 6520774"/>
              <a:gd name="connsiteY2" fmla="*/ 473037 h 473522"/>
              <a:gd name="connsiteX3" fmla="*/ 4099990 w 6520774"/>
              <a:gd name="connsiteY3" fmla="*/ 115062 h 473522"/>
              <a:gd name="connsiteX4" fmla="*/ 5600194 w 6520774"/>
              <a:gd name="connsiteY4" fmla="*/ 430421 h 473522"/>
              <a:gd name="connsiteX5" fmla="*/ 6520774 w 6520774"/>
              <a:gd name="connsiteY5" fmla="*/ 362236 h 473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0774" h="473522">
                <a:moveTo>
                  <a:pt x="0" y="115062"/>
                </a:moveTo>
                <a:cubicBezTo>
                  <a:pt x="250034" y="38353"/>
                  <a:pt x="500068" y="-38355"/>
                  <a:pt x="886484" y="21307"/>
                </a:cubicBezTo>
                <a:cubicBezTo>
                  <a:pt x="1272900" y="80969"/>
                  <a:pt x="1782913" y="457411"/>
                  <a:pt x="2318497" y="473037"/>
                </a:cubicBezTo>
                <a:cubicBezTo>
                  <a:pt x="2854081" y="488663"/>
                  <a:pt x="3553041" y="122165"/>
                  <a:pt x="4099990" y="115062"/>
                </a:cubicBezTo>
                <a:cubicBezTo>
                  <a:pt x="4646939" y="107959"/>
                  <a:pt x="5196730" y="389225"/>
                  <a:pt x="5600194" y="430421"/>
                </a:cubicBezTo>
                <a:cubicBezTo>
                  <a:pt x="6003658" y="471617"/>
                  <a:pt x="6367344" y="382123"/>
                  <a:pt x="6520774" y="362236"/>
                </a:cubicBezTo>
              </a:path>
            </a:pathLst>
          </a:custGeom>
          <a:noFill/>
          <a:ln cap="flat">
            <a:solidFill>
              <a:srgbClr val="6666FE"/>
            </a:solidFill>
            <a:prstDash val="dash"/>
            <a:headEnd type="oval" w="lg" len="lg"/>
            <a:tailEnd type="oval"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Oval 28"/>
          <p:cNvSpPr>
            <a:spLocks noChangeAspect="1"/>
          </p:cNvSpPr>
          <p:nvPr/>
        </p:nvSpPr>
        <p:spPr>
          <a:xfrm>
            <a:off x="2685026" y="808692"/>
            <a:ext cx="82968" cy="82968"/>
          </a:xfrm>
          <a:prstGeom prst="ellipse">
            <a:avLst/>
          </a:prstGeom>
          <a:noFill/>
          <a:ln w="38100" cmpd="sng">
            <a:solidFill>
              <a:srgbClr val="6666F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a:spLocks noChangeAspect="1"/>
          </p:cNvSpPr>
          <p:nvPr/>
        </p:nvSpPr>
        <p:spPr>
          <a:xfrm flipH="1">
            <a:off x="5341203" y="605730"/>
            <a:ext cx="75948" cy="75948"/>
          </a:xfrm>
          <a:prstGeom prst="ellipse">
            <a:avLst/>
          </a:prstGeom>
          <a:noFill/>
          <a:ln w="38100" cmpd="sng">
            <a:solidFill>
              <a:srgbClr val="6666F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Picture 30" descr="TT_Black_Transparent.gif"/>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221273" y="358007"/>
            <a:ext cx="811717" cy="811717"/>
          </a:xfrm>
          <a:prstGeom prst="rect">
            <a:avLst/>
          </a:prstGeom>
        </p:spPr>
      </p:pic>
      <p:sp>
        <p:nvSpPr>
          <p:cNvPr id="32" name="TextBox 31"/>
          <p:cNvSpPr txBox="1"/>
          <p:nvPr/>
        </p:nvSpPr>
        <p:spPr>
          <a:xfrm>
            <a:off x="2607104" y="6396335"/>
            <a:ext cx="4644171" cy="461665"/>
          </a:xfrm>
          <a:prstGeom prst="rect">
            <a:avLst/>
          </a:prstGeom>
          <a:noFill/>
        </p:spPr>
        <p:txBody>
          <a:bodyPr wrap="square" rtlCol="0">
            <a:spAutoFit/>
          </a:bodyPr>
          <a:lstStyle/>
          <a:p>
            <a:pPr algn="ctr"/>
            <a:r>
              <a:rPr lang="en-US" sz="2400" baseline="0" dirty="0">
                <a:solidFill>
                  <a:srgbClr val="C19EDA"/>
                </a:solidFill>
              </a:rPr>
              <a:t>Success Strategies for Your Campus</a:t>
            </a:r>
            <a:endParaRPr lang="en-US" sz="2400" dirty="0">
              <a:solidFill>
                <a:srgbClr val="C19EDA"/>
              </a:solidFill>
            </a:endParaRPr>
          </a:p>
        </p:txBody>
      </p:sp>
    </p:spTree>
    <p:extLst>
      <p:ext uri="{BB962C8B-B14F-4D97-AF65-F5344CB8AC3E}">
        <p14:creationId xmlns:p14="http://schemas.microsoft.com/office/powerpoint/2010/main" val="289930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2710" y="1349829"/>
            <a:ext cx="7323667" cy="2847702"/>
          </a:xfrm>
        </p:spPr>
        <p:txBody>
          <a:bodyPr>
            <a:normAutofit/>
          </a:bodyPr>
          <a:lstStyle/>
          <a:p>
            <a:r>
              <a:rPr lang="en-US" b="1" dirty="0">
                <a:latin typeface="MS Reference Sans Serif" panose="020B0604030504040204" pitchFamily="34" charset="0"/>
              </a:rPr>
              <a:t>10 Steps </a:t>
            </a:r>
            <a:br>
              <a:rPr lang="en-US" b="1" dirty="0">
                <a:latin typeface="MS Reference Sans Serif" panose="020B0604030504040204" pitchFamily="34" charset="0"/>
              </a:rPr>
            </a:br>
            <a:r>
              <a:rPr lang="en-US" b="1" dirty="0">
                <a:latin typeface="MS Reference Sans Serif" panose="020B0604030504040204" pitchFamily="34" charset="0"/>
              </a:rPr>
              <a:t>to </a:t>
            </a:r>
            <a:br>
              <a:rPr lang="en-US" b="1" dirty="0">
                <a:latin typeface="MS Reference Sans Serif" panose="020B0604030504040204" pitchFamily="34" charset="0"/>
              </a:rPr>
            </a:br>
            <a:r>
              <a:rPr lang="en-US" b="1" dirty="0">
                <a:latin typeface="MS Reference Sans Serif" panose="020B0604030504040204" pitchFamily="34" charset="0"/>
              </a:rPr>
              <a:t>Prepare for a </a:t>
            </a:r>
            <a:br>
              <a:rPr lang="en-US" b="1" dirty="0">
                <a:latin typeface="MS Reference Sans Serif" panose="020B0604030504040204" pitchFamily="34" charset="0"/>
              </a:rPr>
            </a:br>
            <a:r>
              <a:rPr lang="en-US" b="1" dirty="0">
                <a:latin typeface="MS Reference Sans Serif" panose="020B0604030504040204" pitchFamily="34" charset="0"/>
              </a:rPr>
              <a:t>New Semester</a:t>
            </a:r>
            <a:endParaRPr lang="en-US" dirty="0">
              <a:latin typeface="MS Reference Sans Serif" panose="020B0604030504040204" pitchFamily="34" charset="0"/>
            </a:endParaRPr>
          </a:p>
        </p:txBody>
      </p:sp>
      <p:sp>
        <p:nvSpPr>
          <p:cNvPr id="3" name="Subtitle 2"/>
          <p:cNvSpPr>
            <a:spLocks noGrp="1"/>
          </p:cNvSpPr>
          <p:nvPr>
            <p:ph type="subTitle" idx="1"/>
          </p:nvPr>
        </p:nvSpPr>
        <p:spPr>
          <a:xfrm>
            <a:off x="1614143" y="4600832"/>
            <a:ext cx="6400800" cy="1419680"/>
          </a:xfrm>
        </p:spPr>
        <p:txBody>
          <a:bodyPr/>
          <a:lstStyle/>
          <a:p>
            <a:r>
              <a:rPr lang="en-US" dirty="0"/>
              <a:t>With </a:t>
            </a:r>
          </a:p>
          <a:p>
            <a:r>
              <a:rPr lang="en-US" dirty="0"/>
              <a:t>Iliana Visser</a:t>
            </a:r>
          </a:p>
        </p:txBody>
      </p:sp>
    </p:spTree>
    <p:extLst>
      <p:ext uri="{BB962C8B-B14F-4D97-AF65-F5344CB8AC3E}">
        <p14:creationId xmlns:p14="http://schemas.microsoft.com/office/powerpoint/2010/main" val="566745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494" y="1216102"/>
            <a:ext cx="8043010" cy="492780"/>
          </a:xfrm>
        </p:spPr>
        <p:txBody>
          <a:bodyPr>
            <a:noAutofit/>
          </a:bodyPr>
          <a:lstStyle/>
          <a:p>
            <a:pPr algn="ctr"/>
            <a:r>
              <a:rPr lang="en-US" sz="3200" dirty="0"/>
              <a:t>GUIDEBOOK: Session Evaluation and Handouts</a:t>
            </a:r>
          </a:p>
        </p:txBody>
      </p:sp>
      <p:pic>
        <p:nvPicPr>
          <p:cNvPr id="5" name="Content Placeholder 4">
            <a:extLst>
              <a:ext uri="{FF2B5EF4-FFF2-40B4-BE49-F238E27FC236}">
                <a16:creationId xmlns:a16="http://schemas.microsoft.com/office/drawing/2014/main" id="{83F59289-F06B-4833-B20C-FC05DA6C37AB}"/>
              </a:ext>
            </a:extLst>
          </p:cNvPr>
          <p:cNvPicPr>
            <a:picLocks noGrp="1" noChangeAspect="1"/>
          </p:cNvPicPr>
          <p:nvPr>
            <p:ph idx="1"/>
          </p:nvPr>
        </p:nvPicPr>
        <p:blipFill>
          <a:blip r:embed="rId2"/>
          <a:stretch>
            <a:fillRect/>
          </a:stretch>
        </p:blipFill>
        <p:spPr>
          <a:xfrm>
            <a:off x="5310634" y="1887430"/>
            <a:ext cx="2729735" cy="4492672"/>
          </a:xfrm>
          <a:prstGeom prst="rect">
            <a:avLst/>
          </a:prstGeom>
        </p:spPr>
      </p:pic>
      <p:sp>
        <p:nvSpPr>
          <p:cNvPr id="4" name="Text Placeholder 3"/>
          <p:cNvSpPr>
            <a:spLocks noGrp="1"/>
          </p:cNvSpPr>
          <p:nvPr>
            <p:ph type="body" sz="half" idx="2"/>
          </p:nvPr>
        </p:nvSpPr>
        <p:spPr>
          <a:xfrm>
            <a:off x="943993" y="1887430"/>
            <a:ext cx="3556986" cy="4157663"/>
          </a:xfrm>
        </p:spPr>
        <p:txBody>
          <a:bodyPr>
            <a:normAutofit fontScale="92500" lnSpcReduction="20000"/>
          </a:bodyPr>
          <a:lstStyle/>
          <a:p>
            <a:r>
              <a:rPr lang="en-US" sz="1800" b="1" dirty="0"/>
              <a:t>After the session you attended to fill out the Session Evaluation:</a:t>
            </a:r>
          </a:p>
          <a:p>
            <a:pPr marL="285750" indent="-285750">
              <a:buFont typeface="Arial" panose="020B0604020202020204" pitchFamily="34" charset="0"/>
              <a:buChar char="•"/>
            </a:pPr>
            <a:r>
              <a:rPr lang="en-US" sz="1800" dirty="0"/>
              <a:t>Click on Session Schedule then the Session Title</a:t>
            </a:r>
          </a:p>
          <a:p>
            <a:pPr marL="285750" indent="-285750">
              <a:buFont typeface="Arial" panose="020B0604020202020204" pitchFamily="34" charset="0"/>
              <a:buChar char="•"/>
            </a:pPr>
            <a:r>
              <a:rPr lang="en-US" sz="1800" dirty="0"/>
              <a:t>Toward the bottom, click on Session Evaluation</a:t>
            </a:r>
          </a:p>
          <a:p>
            <a:pPr marL="285750" indent="-285750">
              <a:buFont typeface="Arial" panose="020B0604020202020204" pitchFamily="34" charset="0"/>
              <a:buChar char="•"/>
            </a:pPr>
            <a:r>
              <a:rPr lang="en-US" sz="1800" dirty="0"/>
              <a:t>Fill the out the Survey and click Submit</a:t>
            </a:r>
          </a:p>
          <a:p>
            <a:endParaRPr lang="en-US" sz="1800" dirty="0"/>
          </a:p>
          <a:p>
            <a:endParaRPr lang="en-US" sz="1800" dirty="0"/>
          </a:p>
          <a:p>
            <a:r>
              <a:rPr lang="en-US" sz="1800" b="1" dirty="0"/>
              <a:t>Want the handout for the session you just attended:</a:t>
            </a:r>
          </a:p>
          <a:p>
            <a:pPr marL="285750" indent="-285750">
              <a:buFont typeface="Arial" panose="020B0604020202020204" pitchFamily="34" charset="0"/>
              <a:buChar char="•"/>
            </a:pPr>
            <a:r>
              <a:rPr lang="en-US" sz="1800" dirty="0"/>
              <a:t>Click on Session Schedule then the Session Title</a:t>
            </a:r>
          </a:p>
          <a:p>
            <a:pPr marL="285750" indent="-285750">
              <a:buFont typeface="Arial" panose="020B0604020202020204" pitchFamily="34" charset="0"/>
              <a:buChar char="•"/>
            </a:pPr>
            <a:r>
              <a:rPr lang="en-US" sz="1800" dirty="0"/>
              <a:t>Toward the bottom, in PDFS click on the guide you want to download.</a:t>
            </a:r>
          </a:p>
        </p:txBody>
      </p:sp>
      <p:sp>
        <p:nvSpPr>
          <p:cNvPr id="8" name="Arrow: Left 7">
            <a:extLst>
              <a:ext uri="{FF2B5EF4-FFF2-40B4-BE49-F238E27FC236}">
                <a16:creationId xmlns:a16="http://schemas.microsoft.com/office/drawing/2014/main" id="{29E5C8B2-50F7-4F7B-B9DD-0E5C65F987B0}"/>
              </a:ext>
            </a:extLst>
          </p:cNvPr>
          <p:cNvSpPr/>
          <p:nvPr/>
        </p:nvSpPr>
        <p:spPr>
          <a:xfrm>
            <a:off x="6853561" y="4838330"/>
            <a:ext cx="603680" cy="269844"/>
          </a:xfrm>
          <a:prstGeom prst="leftArrow">
            <a:avLst/>
          </a:prstGeom>
          <a:solidFill>
            <a:srgbClr val="FF0000"/>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Arrow: Left 8">
            <a:extLst>
              <a:ext uri="{FF2B5EF4-FFF2-40B4-BE49-F238E27FC236}">
                <a16:creationId xmlns:a16="http://schemas.microsoft.com/office/drawing/2014/main" id="{434DA018-0DC9-47FF-9AD2-09BC5ED574BC}"/>
              </a:ext>
            </a:extLst>
          </p:cNvPr>
          <p:cNvSpPr/>
          <p:nvPr/>
        </p:nvSpPr>
        <p:spPr>
          <a:xfrm>
            <a:off x="6853561" y="5502468"/>
            <a:ext cx="603680" cy="269844"/>
          </a:xfrm>
          <a:prstGeom prst="leftArrow">
            <a:avLst/>
          </a:prstGeom>
          <a:solidFill>
            <a:srgbClr val="FF0000"/>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0942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3000" fill="remove" grpId="0" nodeType="afterEffect">
                                  <p:stCondLst>
                                    <p:cond delay="0"/>
                                  </p:stCondLst>
                                  <p:childTnLst>
                                    <p:animClr clrSpc="rgb" dir="cw">
                                      <p:cBhvr override="childStyle">
                                        <p:cTn id="6" dur="1000" autoRev="1" fill="remove"/>
                                        <p:tgtEl>
                                          <p:spTgt spid="8"/>
                                        </p:tgtEl>
                                        <p:attrNameLst>
                                          <p:attrName>style.color</p:attrName>
                                        </p:attrNameLst>
                                      </p:cBhvr>
                                      <p:to>
                                        <a:schemeClr val="bg1"/>
                                      </p:to>
                                    </p:animClr>
                                    <p:animClr clrSpc="rgb" dir="cw">
                                      <p:cBhvr>
                                        <p:cTn id="7" dur="1000" autoRev="1" fill="remove"/>
                                        <p:tgtEl>
                                          <p:spTgt spid="8"/>
                                        </p:tgtEl>
                                        <p:attrNameLst>
                                          <p:attrName>fillcolor</p:attrName>
                                        </p:attrNameLst>
                                      </p:cBhvr>
                                      <p:to>
                                        <a:schemeClr val="bg1"/>
                                      </p:to>
                                    </p:animClr>
                                    <p:set>
                                      <p:cBhvr>
                                        <p:cTn id="8" dur="1000" autoRev="1" fill="remove"/>
                                        <p:tgtEl>
                                          <p:spTgt spid="8"/>
                                        </p:tgtEl>
                                        <p:attrNameLst>
                                          <p:attrName>fill.type</p:attrName>
                                        </p:attrNameLst>
                                      </p:cBhvr>
                                      <p:to>
                                        <p:strVal val="solid"/>
                                      </p:to>
                                    </p:set>
                                    <p:set>
                                      <p:cBhvr>
                                        <p:cTn id="9" dur="1000" autoRev="1" fill="remove"/>
                                        <p:tgtEl>
                                          <p:spTgt spid="8"/>
                                        </p:tgtEl>
                                        <p:attrNameLst>
                                          <p:attrName>fill.on</p:attrName>
                                        </p:attrNameLst>
                                      </p:cBhvr>
                                      <p:to>
                                        <p:strVal val="true"/>
                                      </p:to>
                                    </p:set>
                                  </p:childTnLst>
                                </p:cTn>
                              </p:par>
                            </p:childTnLst>
                          </p:cTn>
                        </p:par>
                        <p:par>
                          <p:cTn id="10" fill="hold">
                            <p:stCondLst>
                              <p:cond delay="6000"/>
                            </p:stCondLst>
                            <p:childTnLst>
                              <p:par>
                                <p:cTn id="11" presetID="27" presetClass="emph" presetSubtype="0" repeatCount="3000" fill="remove" grpId="0" nodeType="afterEffect">
                                  <p:stCondLst>
                                    <p:cond delay="0"/>
                                  </p:stCondLst>
                                  <p:childTnLst>
                                    <p:animClr clrSpc="rgb" dir="cw">
                                      <p:cBhvr override="childStyle">
                                        <p:cTn id="12" dur="1000" autoRev="1" fill="remove"/>
                                        <p:tgtEl>
                                          <p:spTgt spid="9"/>
                                        </p:tgtEl>
                                        <p:attrNameLst>
                                          <p:attrName>style.color</p:attrName>
                                        </p:attrNameLst>
                                      </p:cBhvr>
                                      <p:to>
                                        <a:schemeClr val="bg1"/>
                                      </p:to>
                                    </p:animClr>
                                    <p:animClr clrSpc="rgb" dir="cw">
                                      <p:cBhvr>
                                        <p:cTn id="13" dur="1000" autoRev="1" fill="remove"/>
                                        <p:tgtEl>
                                          <p:spTgt spid="9"/>
                                        </p:tgtEl>
                                        <p:attrNameLst>
                                          <p:attrName>fillcolor</p:attrName>
                                        </p:attrNameLst>
                                      </p:cBhvr>
                                      <p:to>
                                        <a:schemeClr val="bg1"/>
                                      </p:to>
                                    </p:animClr>
                                    <p:set>
                                      <p:cBhvr>
                                        <p:cTn id="14" dur="1000" autoRev="1" fill="remove"/>
                                        <p:tgtEl>
                                          <p:spTgt spid="9"/>
                                        </p:tgtEl>
                                        <p:attrNameLst>
                                          <p:attrName>fill.type</p:attrName>
                                        </p:attrNameLst>
                                      </p:cBhvr>
                                      <p:to>
                                        <p:strVal val="solid"/>
                                      </p:to>
                                    </p:set>
                                    <p:set>
                                      <p:cBhvr>
                                        <p:cTn id="15" dur="1000" autoRev="1" fill="remove"/>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S Reference Sans Serif" panose="020B0604030504040204" pitchFamily="34" charset="0"/>
              </a:rPr>
              <a:t>Overview</a:t>
            </a:r>
          </a:p>
        </p:txBody>
      </p:sp>
      <p:sp>
        <p:nvSpPr>
          <p:cNvPr id="3" name="Content Placeholder 2"/>
          <p:cNvSpPr>
            <a:spLocks noGrp="1"/>
          </p:cNvSpPr>
          <p:nvPr>
            <p:ph idx="1"/>
          </p:nvPr>
        </p:nvSpPr>
        <p:spPr/>
        <p:txBody>
          <a:bodyPr>
            <a:normAutofit fontScale="92500" lnSpcReduction="20000"/>
          </a:bodyPr>
          <a:lstStyle/>
          <a:p>
            <a:r>
              <a:rPr lang="en-US" dirty="0"/>
              <a:t>At the end of the semester, there are a few steps to transition to the new semester. </a:t>
            </a:r>
          </a:p>
          <a:p>
            <a:r>
              <a:rPr lang="en-US" dirty="0"/>
              <a:t>Your </a:t>
            </a:r>
            <a:r>
              <a:rPr lang="en-US" dirty="0" err="1"/>
              <a:t>Trac</a:t>
            </a:r>
            <a:r>
              <a:rPr lang="en-US" dirty="0"/>
              <a:t> system identifies the active term to specify which course registrations are active. </a:t>
            </a:r>
          </a:p>
          <a:p>
            <a:r>
              <a:rPr lang="en-US" dirty="0"/>
              <a:t>Since your imports contain student registrations specific to a term, the </a:t>
            </a:r>
            <a:r>
              <a:rPr lang="en-US" b="1" dirty="0"/>
              <a:t>TIMING </a:t>
            </a:r>
            <a:r>
              <a:rPr lang="en-US" dirty="0"/>
              <a:t>between changing your Term Code and importing your registrations is important. </a:t>
            </a:r>
          </a:p>
        </p:txBody>
      </p:sp>
    </p:spTree>
    <p:extLst>
      <p:ext uri="{BB962C8B-B14F-4D97-AF65-F5344CB8AC3E}">
        <p14:creationId xmlns:p14="http://schemas.microsoft.com/office/powerpoint/2010/main" val="247309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MS Reference Sans Serif" panose="020B0604030504040204" pitchFamily="34" charset="0"/>
              </a:rPr>
              <a:t>STEP ONE: Import Files</a:t>
            </a:r>
          </a:p>
        </p:txBody>
      </p:sp>
      <p:sp>
        <p:nvSpPr>
          <p:cNvPr id="3" name="Content Placeholder 2"/>
          <p:cNvSpPr>
            <a:spLocks noGrp="1"/>
          </p:cNvSpPr>
          <p:nvPr>
            <p:ph idx="1"/>
          </p:nvPr>
        </p:nvSpPr>
        <p:spPr/>
        <p:txBody>
          <a:bodyPr>
            <a:normAutofit fontScale="92500" lnSpcReduction="20000"/>
          </a:bodyPr>
          <a:lstStyle/>
          <a:p>
            <a:pPr marL="594360" indent="-457200"/>
            <a:r>
              <a:rPr lang="en-US" sz="2400" dirty="0"/>
              <a:t>First Time?</a:t>
            </a:r>
          </a:p>
          <a:p>
            <a:pPr marL="994410" lvl="1" indent="-457200"/>
            <a:r>
              <a:rPr lang="en-US" sz="2000" dirty="0"/>
              <a:t>The </a:t>
            </a:r>
            <a:r>
              <a:rPr lang="en-US" sz="2000" dirty="0" err="1"/>
              <a:t>Trac</a:t>
            </a:r>
            <a:r>
              <a:rPr lang="en-US" sz="2000" dirty="0"/>
              <a:t> application can import data from any source as long as it is provided in the correct format. The data needs to be provided in a flat file format and a sample needs to be sent to Redrock </a:t>
            </a:r>
            <a:r>
              <a:rPr lang="en-US" sz="2000" dirty="0" err="1"/>
              <a:t>HelpDesk</a:t>
            </a:r>
            <a:r>
              <a:rPr lang="en-US" sz="2000" dirty="0"/>
              <a:t> to create your import.</a:t>
            </a:r>
          </a:p>
          <a:p>
            <a:pPr marL="994410" lvl="1" indent="-457200"/>
            <a:r>
              <a:rPr lang="en-US" sz="2000" dirty="0"/>
              <a:t>The order and delimiter of the fields is completely up to your preference. However, the format, order, and delimiter of the fields must remain consistent with every import. </a:t>
            </a:r>
          </a:p>
          <a:p>
            <a:pPr marL="594360" indent="-457200"/>
            <a:r>
              <a:rPr lang="en-US" sz="2400" dirty="0"/>
              <a:t>After import set up?</a:t>
            </a:r>
          </a:p>
          <a:p>
            <a:pPr marL="994410" lvl="1" indent="-457200"/>
            <a:r>
              <a:rPr lang="en-US" sz="2000" dirty="0"/>
              <a:t>The format, order, and delimiter of the fields must remain consistent with every import. Redrock Software recommends that the student demographic data be imported with the students' course registrations and course instructors.</a:t>
            </a:r>
          </a:p>
        </p:txBody>
      </p:sp>
    </p:spTree>
    <p:extLst>
      <p:ext uri="{BB962C8B-B14F-4D97-AF65-F5344CB8AC3E}">
        <p14:creationId xmlns:p14="http://schemas.microsoft.com/office/powerpoint/2010/main" val="32648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MS Reference Sans Serif" panose="020B0604030504040204" pitchFamily="34" charset="0"/>
              </a:rPr>
              <a:t>STEP TWO &amp; THREE: System </a:t>
            </a:r>
            <a:r>
              <a:rPr lang="en-US" sz="3200" dirty="0" err="1">
                <a:latin typeface="MS Reference Sans Serif" panose="020B0604030504040204" pitchFamily="34" charset="0"/>
              </a:rPr>
              <a:t>Prefs</a:t>
            </a:r>
            <a:endParaRPr lang="en-US" sz="3200" dirty="0">
              <a:latin typeface="MS Reference Sans Serif" panose="020B0604030504040204" pitchFamily="34" charset="0"/>
            </a:endParaRPr>
          </a:p>
        </p:txBody>
      </p:sp>
      <p:sp>
        <p:nvSpPr>
          <p:cNvPr id="3" name="Content Placeholder 2"/>
          <p:cNvSpPr>
            <a:spLocks noGrp="1"/>
          </p:cNvSpPr>
          <p:nvPr>
            <p:ph idx="1"/>
          </p:nvPr>
        </p:nvSpPr>
        <p:spPr>
          <a:xfrm>
            <a:off x="1068009" y="2577737"/>
            <a:ext cx="3503991" cy="3538804"/>
          </a:xfrm>
        </p:spPr>
        <p:txBody>
          <a:bodyPr>
            <a:normAutofit fontScale="92500" lnSpcReduction="10000"/>
          </a:bodyPr>
          <a:lstStyle/>
          <a:p>
            <a:r>
              <a:rPr lang="en-US" sz="2800" b="1" dirty="0"/>
              <a:t>Change The Term Number</a:t>
            </a:r>
          </a:p>
          <a:p>
            <a:pPr marL="800100" lvl="3" indent="-342900">
              <a:buFont typeface="Courier New" panose="02070309020205020404" pitchFamily="49" charset="0"/>
              <a:buChar char="o"/>
            </a:pPr>
            <a:r>
              <a:rPr lang="en-US" sz="2800" dirty="0"/>
              <a:t>Needs to be numeric and increasing</a:t>
            </a:r>
          </a:p>
          <a:p>
            <a:pPr marL="1371600" lvl="4" indent="-457200">
              <a:buFont typeface="Wingdings" panose="05000000000000000000" pitchFamily="2" charset="2"/>
              <a:buChar char="§"/>
            </a:pPr>
            <a:r>
              <a:rPr lang="en-US" sz="2800" dirty="0"/>
              <a:t>Summer = 201902, Winter = 201903</a:t>
            </a:r>
          </a:p>
          <a:p>
            <a:pPr marL="1257300" lvl="4" indent="-342900">
              <a:buFont typeface="Courier New" panose="02070309020205020404" pitchFamily="49" charset="0"/>
              <a:buChar char="o"/>
            </a:pPr>
            <a:endParaRPr lang="en-US" sz="2800" dirty="0"/>
          </a:p>
          <a:p>
            <a:endParaRPr lang="en-US" sz="2800" dirty="0"/>
          </a:p>
        </p:txBody>
      </p:sp>
      <p:sp>
        <p:nvSpPr>
          <p:cNvPr id="4" name="Content Placeholder 2">
            <a:extLst>
              <a:ext uri="{FF2B5EF4-FFF2-40B4-BE49-F238E27FC236}">
                <a16:creationId xmlns:a16="http://schemas.microsoft.com/office/drawing/2014/main" id="{A7095057-4160-404B-A6F5-0E1A55B89A8E}"/>
              </a:ext>
            </a:extLst>
          </p:cNvPr>
          <p:cNvSpPr txBox="1">
            <a:spLocks/>
          </p:cNvSpPr>
          <p:nvPr/>
        </p:nvSpPr>
        <p:spPr>
          <a:xfrm>
            <a:off x="4572000" y="2577737"/>
            <a:ext cx="3503991" cy="3538804"/>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 </a:t>
            </a:r>
            <a:r>
              <a:rPr lang="en-US" sz="2800" b="1" dirty="0"/>
              <a:t>Change Semester Dates</a:t>
            </a:r>
            <a:endParaRPr lang="en-US" sz="2800" dirty="0"/>
          </a:p>
          <a:p>
            <a:pPr marL="800100" lvl="1" indent="-342900">
              <a:buFont typeface="Courier New" panose="02070309020205020404" pitchFamily="49" charset="0"/>
              <a:buChar char="o"/>
            </a:pPr>
            <a:r>
              <a:rPr lang="en-US" dirty="0"/>
              <a:t>For new Semester to have the Auto recompute date updated for reports and searches </a:t>
            </a:r>
          </a:p>
          <a:p>
            <a:pPr marL="1257300" lvl="2" indent="-342900">
              <a:buFont typeface="Wingdings" panose="05000000000000000000" pitchFamily="2" charset="2"/>
              <a:buChar char="§"/>
            </a:pPr>
            <a:r>
              <a:rPr lang="en-US" sz="2800" dirty="0"/>
              <a:t>	</a:t>
            </a:r>
            <a:r>
              <a:rPr lang="en-US" sz="2800" dirty="0" err="1"/>
              <a:t>SemesterStart</a:t>
            </a:r>
            <a:endParaRPr lang="en-US" sz="2800" dirty="0"/>
          </a:p>
          <a:p>
            <a:pPr marL="1257300" lvl="2" indent="-342900">
              <a:buFont typeface="Wingdings" panose="05000000000000000000" pitchFamily="2" charset="2"/>
              <a:buChar char="§"/>
            </a:pPr>
            <a:r>
              <a:rPr lang="en-US" sz="2800" dirty="0"/>
              <a:t>	</a:t>
            </a:r>
            <a:r>
              <a:rPr lang="en-US" sz="2800" dirty="0" err="1"/>
              <a:t>SemesterEnd</a:t>
            </a:r>
            <a:endParaRPr lang="en-US" sz="2800" dirty="0"/>
          </a:p>
        </p:txBody>
      </p:sp>
    </p:spTree>
    <p:extLst>
      <p:ext uri="{BB962C8B-B14F-4D97-AF65-F5344CB8AC3E}">
        <p14:creationId xmlns:p14="http://schemas.microsoft.com/office/powerpoint/2010/main" val="273083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16" y="1188481"/>
            <a:ext cx="8037367" cy="1058334"/>
          </a:xfrm>
        </p:spPr>
        <p:txBody>
          <a:bodyPr>
            <a:noAutofit/>
          </a:bodyPr>
          <a:lstStyle/>
          <a:p>
            <a:r>
              <a:rPr lang="en-US" sz="3600" dirty="0">
                <a:latin typeface="MS Reference Sans Serif" panose="020B0604030504040204" pitchFamily="34" charset="0"/>
              </a:rPr>
              <a:t>STEP FOUR &amp; FIVE: Import Info</a:t>
            </a:r>
          </a:p>
        </p:txBody>
      </p:sp>
      <p:sp>
        <p:nvSpPr>
          <p:cNvPr id="3" name="Content Placeholder 2"/>
          <p:cNvSpPr>
            <a:spLocks noGrp="1"/>
          </p:cNvSpPr>
          <p:nvPr>
            <p:ph idx="1"/>
          </p:nvPr>
        </p:nvSpPr>
        <p:spPr>
          <a:xfrm>
            <a:off x="1068009" y="2420983"/>
            <a:ext cx="3721705" cy="3695558"/>
          </a:xfrm>
        </p:spPr>
        <p:txBody>
          <a:bodyPr>
            <a:normAutofit lnSpcReduction="10000"/>
          </a:bodyPr>
          <a:lstStyle/>
          <a:p>
            <a:pPr marL="594360" lvl="1" indent="-457200">
              <a:buFont typeface="Arial" panose="020B0604020202020204" pitchFamily="34" charset="0"/>
              <a:buChar char="•"/>
            </a:pPr>
            <a:r>
              <a:rPr lang="en-US" dirty="0"/>
              <a:t>After the term change you will need to run the import manually (Sysadmin Rights) OR have the files automatically imported daily, weekly, monthly</a:t>
            </a:r>
          </a:p>
        </p:txBody>
      </p:sp>
      <p:sp>
        <p:nvSpPr>
          <p:cNvPr id="4" name="Content Placeholder 2">
            <a:extLst>
              <a:ext uri="{FF2B5EF4-FFF2-40B4-BE49-F238E27FC236}">
                <a16:creationId xmlns:a16="http://schemas.microsoft.com/office/drawing/2014/main" id="{0449E60A-EAF2-4C81-9B55-4138E5183B41}"/>
              </a:ext>
            </a:extLst>
          </p:cNvPr>
          <p:cNvSpPr txBox="1">
            <a:spLocks/>
          </p:cNvSpPr>
          <p:nvPr/>
        </p:nvSpPr>
        <p:spPr>
          <a:xfrm>
            <a:off x="4572000" y="2333899"/>
            <a:ext cx="3721705" cy="369555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94360" lvl="1" indent="-457200">
              <a:buFont typeface="Arial" panose="020B0604020202020204" pitchFamily="34" charset="0"/>
              <a:buChar char="•"/>
            </a:pPr>
            <a:r>
              <a:rPr lang="en-US" dirty="0"/>
              <a:t>If you manually run the import you should confirm that the import process has completed.</a:t>
            </a:r>
          </a:p>
        </p:txBody>
      </p:sp>
    </p:spTree>
    <p:extLst>
      <p:ext uri="{BB962C8B-B14F-4D97-AF65-F5344CB8AC3E}">
        <p14:creationId xmlns:p14="http://schemas.microsoft.com/office/powerpoint/2010/main" val="248170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1192388"/>
            <a:ext cx="8220891" cy="1058334"/>
          </a:xfrm>
        </p:spPr>
        <p:txBody>
          <a:bodyPr>
            <a:noAutofit/>
          </a:bodyPr>
          <a:lstStyle/>
          <a:p>
            <a:r>
              <a:rPr lang="en-US" sz="2800" dirty="0">
                <a:latin typeface="MS Reference Sans Serif" panose="020B0604030504040204" pitchFamily="34" charset="0"/>
              </a:rPr>
              <a:t>STEP SIX – EIGHT: Sections and Consultant</a:t>
            </a:r>
          </a:p>
        </p:txBody>
      </p:sp>
      <p:sp>
        <p:nvSpPr>
          <p:cNvPr id="3" name="Content Placeholder 2"/>
          <p:cNvSpPr>
            <a:spLocks noGrp="1"/>
          </p:cNvSpPr>
          <p:nvPr>
            <p:ph idx="1"/>
          </p:nvPr>
        </p:nvSpPr>
        <p:spPr>
          <a:xfrm>
            <a:off x="850295" y="2250722"/>
            <a:ext cx="3721705" cy="3865819"/>
          </a:xfrm>
        </p:spPr>
        <p:txBody>
          <a:bodyPr>
            <a:normAutofit/>
          </a:bodyPr>
          <a:lstStyle/>
          <a:p>
            <a:pPr marL="594360" indent="-457200"/>
            <a:r>
              <a:rPr lang="en-US" sz="2800" dirty="0"/>
              <a:t>For sections</a:t>
            </a:r>
          </a:p>
          <a:p>
            <a:pPr marL="994410" lvl="1" indent="-457200"/>
            <a:r>
              <a:rPr lang="en-US" sz="2400" dirty="0"/>
              <a:t>Globally activate your sections  </a:t>
            </a:r>
          </a:p>
          <a:p>
            <a:pPr marL="994410" lvl="1" indent="-457200"/>
            <a:r>
              <a:rPr lang="en-US" sz="2400" dirty="0"/>
              <a:t>Then activate the section for each subcenter </a:t>
            </a:r>
          </a:p>
          <a:p>
            <a:pPr marL="994410" lvl="1" indent="-457200"/>
            <a:endParaRPr lang="en-US" sz="2400" dirty="0"/>
          </a:p>
        </p:txBody>
      </p:sp>
      <p:sp>
        <p:nvSpPr>
          <p:cNvPr id="4" name="Content Placeholder 2">
            <a:extLst>
              <a:ext uri="{FF2B5EF4-FFF2-40B4-BE49-F238E27FC236}">
                <a16:creationId xmlns:a16="http://schemas.microsoft.com/office/drawing/2014/main" id="{DAAE0B5A-7C95-4132-BB6E-CB08BC190580}"/>
              </a:ext>
            </a:extLst>
          </p:cNvPr>
          <p:cNvSpPr txBox="1">
            <a:spLocks/>
          </p:cNvSpPr>
          <p:nvPr/>
        </p:nvSpPr>
        <p:spPr>
          <a:xfrm>
            <a:off x="4354286" y="2250721"/>
            <a:ext cx="3721705" cy="38658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94360" indent="-457200"/>
            <a:r>
              <a:rPr lang="en-US" sz="2800" dirty="0"/>
              <a:t>For consultants </a:t>
            </a:r>
          </a:p>
          <a:p>
            <a:pPr marL="994410" lvl="1" indent="-457200"/>
            <a:r>
              <a:rPr lang="en-US" sz="2400" dirty="0"/>
              <a:t>Add new sections  manually to your consultants</a:t>
            </a:r>
          </a:p>
          <a:p>
            <a:pPr marL="994410" lvl="1" indent="-457200"/>
            <a:r>
              <a:rPr lang="en-US" sz="2400" dirty="0"/>
              <a:t>OR copy the consultant specialties from previous term to the new term</a:t>
            </a:r>
            <a:endParaRPr lang="en-US" sz="2000" dirty="0"/>
          </a:p>
        </p:txBody>
      </p:sp>
    </p:spTree>
    <p:extLst>
      <p:ext uri="{BB962C8B-B14F-4D97-AF65-F5344CB8AC3E}">
        <p14:creationId xmlns:p14="http://schemas.microsoft.com/office/powerpoint/2010/main" val="340033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MS Reference Sans Serif" panose="020B0604030504040204" pitchFamily="34" charset="0"/>
              </a:rPr>
              <a:t>STEP NINE: Reset Center Status</a:t>
            </a:r>
          </a:p>
        </p:txBody>
      </p:sp>
      <p:sp>
        <p:nvSpPr>
          <p:cNvPr id="3" name="Content Placeholder 2"/>
          <p:cNvSpPr>
            <a:spLocks noGrp="1"/>
          </p:cNvSpPr>
          <p:nvPr>
            <p:ph idx="1"/>
          </p:nvPr>
        </p:nvSpPr>
        <p:spPr/>
        <p:txBody>
          <a:bodyPr>
            <a:normAutofit/>
          </a:bodyPr>
          <a:lstStyle/>
          <a:p>
            <a:pPr marL="457200" lvl="1" indent="0">
              <a:buNone/>
            </a:pPr>
            <a:r>
              <a:rPr lang="en-US" dirty="0"/>
              <a:t>If you are using the Max Missed preference you need to reset…</a:t>
            </a:r>
          </a:p>
          <a:p>
            <a:pPr lvl="2"/>
            <a:r>
              <a:rPr lang="en-US" dirty="0"/>
              <a:t>System </a:t>
            </a:r>
            <a:r>
              <a:rPr lang="en-US" dirty="0" err="1"/>
              <a:t>Prefs</a:t>
            </a:r>
            <a:endParaRPr lang="en-US" dirty="0"/>
          </a:p>
          <a:p>
            <a:pPr lvl="3"/>
            <a:r>
              <a:rPr lang="en-US" dirty="0"/>
              <a:t>“Reset Center Status/Missed”</a:t>
            </a:r>
          </a:p>
          <a:p>
            <a:pPr lvl="3"/>
            <a:endParaRPr lang="en-US" dirty="0"/>
          </a:p>
          <a:p>
            <a:pPr lvl="2"/>
            <a:r>
              <a:rPr lang="en-US" dirty="0"/>
              <a:t>Center </a:t>
            </a:r>
            <a:r>
              <a:rPr lang="en-US" dirty="0" err="1"/>
              <a:t>Prefs</a:t>
            </a:r>
            <a:endParaRPr lang="en-US" dirty="0"/>
          </a:p>
          <a:p>
            <a:pPr lvl="3"/>
            <a:r>
              <a:rPr lang="en-US" dirty="0"/>
              <a:t>Max Missed Date</a:t>
            </a:r>
          </a:p>
          <a:p>
            <a:pPr lvl="3"/>
            <a:endParaRPr lang="en-US" dirty="0"/>
          </a:p>
          <a:p>
            <a:pPr lvl="2"/>
            <a:r>
              <a:rPr lang="en-US" dirty="0"/>
              <a:t>Reset students status as admins</a:t>
            </a:r>
          </a:p>
          <a:p>
            <a:pPr marL="994410" lvl="1" indent="-457200"/>
            <a:endParaRPr lang="en-US" dirty="0"/>
          </a:p>
          <a:p>
            <a:pPr marL="137160" indent="0">
              <a:buNone/>
            </a:pPr>
            <a:endParaRPr lang="en-US" sz="2400" dirty="0"/>
          </a:p>
        </p:txBody>
      </p:sp>
    </p:spTree>
    <p:extLst>
      <p:ext uri="{BB962C8B-B14F-4D97-AF65-F5344CB8AC3E}">
        <p14:creationId xmlns:p14="http://schemas.microsoft.com/office/powerpoint/2010/main" val="1403561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S Reference Sans Serif" panose="020B0604030504040204" pitchFamily="34" charset="0"/>
              </a:rPr>
              <a:t>STEP TEN: Other Settings</a:t>
            </a:r>
          </a:p>
        </p:txBody>
      </p:sp>
      <p:sp>
        <p:nvSpPr>
          <p:cNvPr id="3" name="Content Placeholder 2"/>
          <p:cNvSpPr>
            <a:spLocks noGrp="1"/>
          </p:cNvSpPr>
          <p:nvPr>
            <p:ph idx="1"/>
          </p:nvPr>
        </p:nvSpPr>
        <p:spPr/>
        <p:txBody>
          <a:bodyPr>
            <a:normAutofit/>
          </a:bodyPr>
          <a:lstStyle/>
          <a:p>
            <a:pPr marL="994410" lvl="1" indent="-457200">
              <a:buFont typeface="Arial" panose="020B0604020202020204" pitchFamily="34" charset="0"/>
              <a:buChar char="•"/>
            </a:pPr>
            <a:r>
              <a:rPr lang="en-US" sz="3600" dirty="0"/>
              <a:t>Change the dates for “Other Scheduling Block”</a:t>
            </a:r>
          </a:p>
          <a:p>
            <a:pPr marL="994410" lvl="1" indent="-457200">
              <a:buFont typeface="Arial" panose="020B0604020202020204" pitchFamily="34" charset="0"/>
              <a:buChar char="•"/>
            </a:pPr>
            <a:r>
              <a:rPr lang="en-US" sz="3600" dirty="0"/>
              <a:t>Check the text that you may have entered in the Reminder/Cancellation email, in the notice or welcome page</a:t>
            </a:r>
          </a:p>
          <a:p>
            <a:pPr marL="137160" indent="0">
              <a:buNone/>
            </a:pPr>
            <a:endParaRPr lang="en-US" sz="2400" dirty="0"/>
          </a:p>
        </p:txBody>
      </p:sp>
    </p:spTree>
    <p:extLst>
      <p:ext uri="{BB962C8B-B14F-4D97-AF65-F5344CB8AC3E}">
        <p14:creationId xmlns:p14="http://schemas.microsoft.com/office/powerpoint/2010/main" val="40434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S Reference Sans Serif" panose="020B0604030504040204" pitchFamily="34" charset="0"/>
              </a:rPr>
              <a:t>Helpful Links</a:t>
            </a:r>
          </a:p>
        </p:txBody>
      </p:sp>
      <p:sp>
        <p:nvSpPr>
          <p:cNvPr id="3" name="Content Placeholder 2"/>
          <p:cNvSpPr>
            <a:spLocks noGrp="1"/>
          </p:cNvSpPr>
          <p:nvPr>
            <p:ph idx="1"/>
          </p:nvPr>
        </p:nvSpPr>
        <p:spPr>
          <a:xfrm>
            <a:off x="609601" y="2332822"/>
            <a:ext cx="7889320" cy="3783719"/>
          </a:xfrm>
        </p:spPr>
        <p:txBody>
          <a:bodyPr>
            <a:normAutofit/>
          </a:bodyPr>
          <a:lstStyle/>
          <a:p>
            <a:r>
              <a:rPr lang="en-US" sz="2400" dirty="0"/>
              <a:t>http://wiki.go-redrock.com/wiki/Changing_Semesters</a:t>
            </a:r>
          </a:p>
          <a:p>
            <a:endParaRPr lang="en-US" sz="2400" dirty="0"/>
          </a:p>
          <a:p>
            <a:r>
              <a:rPr lang="en-US" sz="2400" dirty="0"/>
              <a:t>http://wiki.go-redrock.com/wiki/Importing_Student_Data</a:t>
            </a:r>
          </a:p>
          <a:p>
            <a:endParaRPr lang="en-US" sz="2400" dirty="0"/>
          </a:p>
          <a:p>
            <a:r>
              <a:rPr lang="en-US" sz="2400" dirty="0"/>
              <a:t>http://wiki.go-redrock.com/wiki/TechImport</a:t>
            </a:r>
          </a:p>
          <a:p>
            <a:pPr marL="137160" indent="0">
              <a:buNone/>
            </a:pPr>
            <a:endParaRPr lang="en-US" sz="2400" dirty="0"/>
          </a:p>
        </p:txBody>
      </p:sp>
    </p:spTree>
    <p:extLst>
      <p:ext uri="{BB962C8B-B14F-4D97-AF65-F5344CB8AC3E}">
        <p14:creationId xmlns:p14="http://schemas.microsoft.com/office/powerpoint/2010/main" val="1167175200"/>
      </p:ext>
    </p:extLst>
  </p:cSld>
  <p:clrMapOvr>
    <a:masterClrMapping/>
  </p:clrMapOvr>
</p:sld>
</file>

<file path=ppt/theme/theme1.xml><?xml version="1.0" encoding="utf-8"?>
<a:theme xmlns:a="http://schemas.openxmlformats.org/drawingml/2006/main" name="2016 RSC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2017 RSC Conference - Copy</Template>
  <TotalTime>1306</TotalTime>
  <Words>500</Words>
  <Application>Microsoft Office PowerPoint</Application>
  <PresentationFormat>On-screen Show (4:3)</PresentationFormat>
  <Paragraphs>60</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Courier New</vt:lpstr>
      <vt:lpstr>Marker Felt</vt:lpstr>
      <vt:lpstr>MS Reference Sans Serif</vt:lpstr>
      <vt:lpstr>Wingdings</vt:lpstr>
      <vt:lpstr>2016 RSC Conference</vt:lpstr>
      <vt:lpstr>10 Steps  to  Prepare for a  New Semester</vt:lpstr>
      <vt:lpstr>Overview</vt:lpstr>
      <vt:lpstr>STEP ONE: Import Files</vt:lpstr>
      <vt:lpstr>STEP TWO &amp; THREE: System Prefs</vt:lpstr>
      <vt:lpstr>STEP FOUR &amp; FIVE: Import Info</vt:lpstr>
      <vt:lpstr>STEP SIX – EIGHT: Sections and Consultant</vt:lpstr>
      <vt:lpstr>STEP NINE: Reset Center Status</vt:lpstr>
      <vt:lpstr>STEP TEN: Other Settings</vt:lpstr>
      <vt:lpstr>Helpful Links</vt:lpstr>
      <vt:lpstr>GUIDEBOOK: Session Evaluation and Handouts</vt:lpstr>
    </vt:vector>
  </TitlesOfParts>
  <Company>Redrock Software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a Successful Semester Switch</dc:title>
  <dc:creator>Iliana Visser</dc:creator>
  <cp:lastModifiedBy>Iliana Visser</cp:lastModifiedBy>
  <cp:revision>23</cp:revision>
  <dcterms:created xsi:type="dcterms:W3CDTF">2017-03-07T00:07:46Z</dcterms:created>
  <dcterms:modified xsi:type="dcterms:W3CDTF">2019-03-27T21:28:48Z</dcterms:modified>
</cp:coreProperties>
</file>