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57" r:id="rId3"/>
    <p:sldId id="259" r:id="rId4"/>
    <p:sldId id="262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658C"/>
    <a:srgbClr val="6666FE"/>
    <a:srgbClr val="C19EDA"/>
    <a:srgbClr val="6325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 autoAdjust="0"/>
    <p:restoredTop sz="94619" autoAdjust="0"/>
  </p:normalViewPr>
  <p:slideViewPr>
    <p:cSldViewPr snapToGrid="0" snapToObjects="1">
      <p:cViewPr varScale="1">
        <p:scale>
          <a:sx n="105" d="100"/>
          <a:sy n="105" d="100"/>
        </p:scale>
        <p:origin x="17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7" d="100"/>
          <a:sy n="87" d="100"/>
        </p:scale>
        <p:origin x="38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25D580-FD9B-3A47-9405-D2943E6360AB}" type="datetimeFigureOut">
              <a:rPr lang="en-US" smtClean="0"/>
              <a:t>3/28/2019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9FE84-9FD9-7C41-88FE-E993B6331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56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3133" y="1607963"/>
            <a:ext cx="7323667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3156" y="3519317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71715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874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312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887" y="1192388"/>
            <a:ext cx="7430912" cy="105833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888" y="2342444"/>
            <a:ext cx="7430911" cy="37837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568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9999" y="4406900"/>
            <a:ext cx="7224714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9999" y="2906713"/>
            <a:ext cx="7224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68645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88" y="1205975"/>
            <a:ext cx="7557912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0556" y="2504722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13"/>
          </p:nvPr>
        </p:nvSpPr>
        <p:spPr>
          <a:xfrm>
            <a:off x="1192388" y="2518833"/>
            <a:ext cx="3599744" cy="3621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63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3066" y="1206499"/>
            <a:ext cx="7433733" cy="101250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58833" y="2300111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58833" y="2850443"/>
            <a:ext cx="3627967" cy="327571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3"/>
          </p:nvPr>
        </p:nvSpPr>
        <p:spPr>
          <a:xfrm>
            <a:off x="1253067" y="2850443"/>
            <a:ext cx="3627967" cy="32757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1253067" y="2297290"/>
            <a:ext cx="3627967" cy="543276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288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170694"/>
            <a:ext cx="7360356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837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665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6444" y="1220610"/>
            <a:ext cx="2921005" cy="740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4500" y="1220611"/>
            <a:ext cx="4432300" cy="49055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26444" y="1968500"/>
            <a:ext cx="2918365" cy="4157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3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3844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3844" y="1234721"/>
            <a:ext cx="5486400" cy="34928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3844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18514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RR_Circle.gif"/>
          <p:cNvPicPr>
            <a:picLocks noChangeAspect="1"/>
          </p:cNvPicPr>
          <p:nvPr/>
        </p:nvPicPr>
        <p:blipFill rotWithShape="1">
          <a:blip r:embed="rId13">
            <a:alphaModFix amt="5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09" b="42478"/>
          <a:stretch/>
        </p:blipFill>
        <p:spPr>
          <a:xfrm>
            <a:off x="-174" y="5097558"/>
            <a:ext cx="2607278" cy="176754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35" name="Oval 34"/>
          <p:cNvSpPr/>
          <p:nvPr/>
        </p:nvSpPr>
        <p:spPr>
          <a:xfrm>
            <a:off x="-451763" y="5079839"/>
            <a:ext cx="3060075" cy="3060075"/>
          </a:xfrm>
          <a:prstGeom prst="ellipse">
            <a:avLst/>
          </a:prstGeom>
          <a:gradFill flip="none" rotWithShape="1">
            <a:gsLst>
              <a:gs pos="40000">
                <a:schemeClr val="bg1">
                  <a:alpha val="0"/>
                </a:schemeClr>
              </a:gs>
              <a:gs pos="90000">
                <a:schemeClr val="bg1">
                  <a:alpha val="80000"/>
                </a:schemeClr>
              </a:gs>
            </a:gsLst>
            <a:lin ang="189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ttcap-orig.jpg"/>
          <p:cNvPicPr>
            <a:picLocks noChangeAspect="1"/>
          </p:cNvPicPr>
          <p:nvPr/>
        </p:nvPicPr>
        <p:blipFill rotWithShape="1">
          <a:blip r:embed="rId1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130" b="27269"/>
          <a:stretch/>
        </p:blipFill>
        <p:spPr>
          <a:xfrm>
            <a:off x="8524" y="5498"/>
            <a:ext cx="9144000" cy="1119568"/>
          </a:xfrm>
          <a:prstGeom prst="rect">
            <a:avLst/>
          </a:prstGeom>
          <a:ln>
            <a:noFill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0" y="1220611"/>
            <a:ext cx="7391400" cy="10512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328333"/>
            <a:ext cx="7391400" cy="37978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5400000">
            <a:off x="4388735" y="-4388735"/>
            <a:ext cx="375051" cy="9152524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dir="54000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lang="en-US" sz="3200" b="1" i="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7" descr="TracSystemsByRedrock_Trans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52" y="-37036"/>
            <a:ext cx="6154246" cy="507946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0" y="0"/>
            <a:ext cx="375051" cy="6126163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5" dist="38100" algn="tl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lvl="0" algn="l"/>
            <a:r>
              <a:rPr lang="en-US" sz="2400" b="0" i="0" dirty="0">
                <a:ln>
                  <a:noFill/>
                </a:ln>
                <a:solidFill>
                  <a:srgbClr val="C19EDA"/>
                </a:solidFill>
              </a:rPr>
              <a:t>   2019 Annual</a:t>
            </a:r>
            <a:r>
              <a:rPr lang="en-US" sz="2400" b="0" i="0" baseline="0" dirty="0">
                <a:ln>
                  <a:noFill/>
                </a:ln>
                <a:solidFill>
                  <a:srgbClr val="C19EDA"/>
                </a:solidFill>
              </a:rPr>
              <a:t> Redrock Conference</a:t>
            </a:r>
            <a:endParaRPr lang="en-US" sz="2400" b="0" i="0" dirty="0">
              <a:ln>
                <a:noFill/>
              </a:ln>
              <a:solidFill>
                <a:srgbClr val="C19ED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79392" y="662787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arkerFelt" panose="020B0500000000000000" pitchFamily="34" charset="0"/>
                <a:cs typeface="Marker Felt"/>
              </a:rPr>
              <a:t>Record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615802" y="383013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>
                <a:latin typeface="MarkerFelt" panose="020B0500000000000000" pitchFamily="34" charset="0"/>
                <a:cs typeface="Marker Felt"/>
              </a:rPr>
              <a:t>Connect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627437" y="707431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aseline="0" dirty="0">
                <a:latin typeface="MarkerFelt" panose="020B0500000000000000" pitchFamily="34" charset="0"/>
                <a:cs typeface="Marker Felt"/>
              </a:rPr>
              <a:t>Report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133465" y="417105"/>
            <a:ext cx="1244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arkerFelt" panose="020B0500000000000000" pitchFamily="34" charset="0"/>
                <a:cs typeface="Marker Felt"/>
              </a:rPr>
              <a:t>Success</a:t>
            </a:r>
          </a:p>
        </p:txBody>
      </p:sp>
      <p:sp>
        <p:nvSpPr>
          <p:cNvPr id="28" name="Freeform 27"/>
          <p:cNvSpPr/>
          <p:nvPr/>
        </p:nvSpPr>
        <p:spPr>
          <a:xfrm>
            <a:off x="920580" y="490087"/>
            <a:ext cx="6520774" cy="473522"/>
          </a:xfrm>
          <a:custGeom>
            <a:avLst/>
            <a:gdLst>
              <a:gd name="connsiteX0" fmla="*/ 0 w 6520774"/>
              <a:gd name="connsiteY0" fmla="*/ 115062 h 473522"/>
              <a:gd name="connsiteX1" fmla="*/ 886484 w 6520774"/>
              <a:gd name="connsiteY1" fmla="*/ 21307 h 473522"/>
              <a:gd name="connsiteX2" fmla="*/ 2318497 w 6520774"/>
              <a:gd name="connsiteY2" fmla="*/ 473037 h 473522"/>
              <a:gd name="connsiteX3" fmla="*/ 4099990 w 6520774"/>
              <a:gd name="connsiteY3" fmla="*/ 115062 h 473522"/>
              <a:gd name="connsiteX4" fmla="*/ 5600194 w 6520774"/>
              <a:gd name="connsiteY4" fmla="*/ 430421 h 473522"/>
              <a:gd name="connsiteX5" fmla="*/ 6520774 w 6520774"/>
              <a:gd name="connsiteY5" fmla="*/ 362236 h 473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520774" h="473522">
                <a:moveTo>
                  <a:pt x="0" y="115062"/>
                </a:moveTo>
                <a:cubicBezTo>
                  <a:pt x="250034" y="38353"/>
                  <a:pt x="500068" y="-38355"/>
                  <a:pt x="886484" y="21307"/>
                </a:cubicBezTo>
                <a:cubicBezTo>
                  <a:pt x="1272900" y="80969"/>
                  <a:pt x="1782913" y="457411"/>
                  <a:pt x="2318497" y="473037"/>
                </a:cubicBezTo>
                <a:cubicBezTo>
                  <a:pt x="2854081" y="488663"/>
                  <a:pt x="3553041" y="122165"/>
                  <a:pt x="4099990" y="115062"/>
                </a:cubicBezTo>
                <a:cubicBezTo>
                  <a:pt x="4646939" y="107959"/>
                  <a:pt x="5196730" y="389225"/>
                  <a:pt x="5600194" y="430421"/>
                </a:cubicBezTo>
                <a:cubicBezTo>
                  <a:pt x="6003658" y="471617"/>
                  <a:pt x="6367344" y="382123"/>
                  <a:pt x="6520774" y="362236"/>
                </a:cubicBezTo>
              </a:path>
            </a:pathLst>
          </a:custGeom>
          <a:noFill/>
          <a:ln cap="flat">
            <a:solidFill>
              <a:srgbClr val="6666FE"/>
            </a:solidFill>
            <a:prstDash val="dash"/>
            <a:headEnd type="oval" w="lg" len="lg"/>
            <a:tailEnd type="oval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2685026" y="808692"/>
            <a:ext cx="82968" cy="8296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 flipH="1">
            <a:off x="5341203" y="605730"/>
            <a:ext cx="75948" cy="75948"/>
          </a:xfrm>
          <a:prstGeom prst="ellipse">
            <a:avLst/>
          </a:prstGeom>
          <a:noFill/>
          <a:ln w="38100" cmpd="sng">
            <a:solidFill>
              <a:srgbClr val="6666FE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 descr="TT_Black_Transparent.gi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273" y="358007"/>
            <a:ext cx="811717" cy="8117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836300" y="6403438"/>
            <a:ext cx="819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7C658C"/>
                </a:solidFill>
              </a:rPr>
              <a:t>28</a:t>
            </a:r>
            <a:r>
              <a:rPr lang="en-US" sz="2400" baseline="0" dirty="0">
                <a:solidFill>
                  <a:srgbClr val="7C658C"/>
                </a:solidFill>
              </a:rPr>
              <a:t> Years </a:t>
            </a:r>
            <a:r>
              <a:rPr lang="en-US" sz="2400" baseline="0" dirty="0">
                <a:solidFill>
                  <a:srgbClr val="C19EDA"/>
                </a:solidFill>
              </a:rPr>
              <a:t>of Success Strategies for Your Campus</a:t>
            </a:r>
            <a:endParaRPr lang="en-US" sz="2400" dirty="0">
              <a:solidFill>
                <a:srgbClr val="C19ED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30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MarkerFelt" panose="020B0500000000000000"/>
              </a:rPr>
              <a:t>Consultant Profile Management and Setup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0092" y="3809859"/>
            <a:ext cx="6400800" cy="1752600"/>
          </a:xfrm>
        </p:spPr>
        <p:txBody>
          <a:bodyPr/>
          <a:lstStyle/>
          <a:p>
            <a:r>
              <a:rPr lang="en-US" dirty="0"/>
              <a:t>Luis Frias</a:t>
            </a:r>
          </a:p>
          <a:p>
            <a:r>
              <a:rPr lang="en-US" dirty="0"/>
              <a:t>Redrock Software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45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5887" y="1192388"/>
            <a:ext cx="7430912" cy="893864"/>
          </a:xfrm>
        </p:spPr>
        <p:txBody>
          <a:bodyPr/>
          <a:lstStyle/>
          <a:p>
            <a:r>
              <a:rPr lang="en-US" dirty="0"/>
              <a:t>How we define a “Consultant”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6238" y="2290439"/>
            <a:ext cx="7985463" cy="3311371"/>
          </a:xfrm>
        </p:spPr>
        <p:txBody>
          <a:bodyPr>
            <a:noAutofit/>
          </a:bodyPr>
          <a:lstStyle/>
          <a:p>
            <a:r>
              <a:rPr lang="en-US" sz="2600" dirty="0">
                <a:latin typeface="MarkerFelt" panose="020B0500000000000000"/>
              </a:rPr>
              <a:t>They are typically Tutors and Advisors, but a Consultant can represent any Group that meets or consults with Students.</a:t>
            </a:r>
          </a:p>
          <a:p>
            <a:endParaRPr lang="en-US" sz="1050" dirty="0">
              <a:latin typeface="MarkerFelt" panose="020B0500000000000000"/>
            </a:endParaRPr>
          </a:p>
          <a:p>
            <a:r>
              <a:rPr lang="en-US" sz="2600" dirty="0">
                <a:latin typeface="MarkerFelt" panose="020B0500000000000000"/>
              </a:rPr>
              <a:t>In order for a User to have their own Schedule, they must be a part of the Consultant Group.</a:t>
            </a:r>
          </a:p>
          <a:p>
            <a:pPr marL="0" indent="0">
              <a:buNone/>
            </a:pPr>
            <a:endParaRPr lang="en-US" sz="1050" dirty="0">
              <a:latin typeface="MarkerFelt" panose="020B0500000000000000"/>
            </a:endParaRPr>
          </a:p>
          <a:p>
            <a:r>
              <a:rPr lang="en-US" sz="2600" dirty="0">
                <a:latin typeface="MarkerFelt" panose="020B0500000000000000"/>
              </a:rPr>
              <a:t>Consultants are uniquely organized within the Center Profile. </a:t>
            </a:r>
            <a:endParaRPr lang="en-US" sz="2600" dirty="0">
              <a:latin typeface="Marker Felt"/>
            </a:endParaRPr>
          </a:p>
        </p:txBody>
      </p:sp>
    </p:spTree>
    <p:extLst>
      <p:ext uri="{BB962C8B-B14F-4D97-AF65-F5344CB8AC3E}">
        <p14:creationId xmlns:p14="http://schemas.microsoft.com/office/powerpoint/2010/main" val="2473097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2388" y="1205975"/>
            <a:ext cx="6966191" cy="1143000"/>
          </a:xfrm>
        </p:spPr>
        <p:txBody>
          <a:bodyPr/>
          <a:lstStyle/>
          <a:p>
            <a:r>
              <a:rPr lang="en-US" dirty="0"/>
              <a:t>Consultant Creation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150556" y="2504723"/>
            <a:ext cx="3599744" cy="2324730"/>
          </a:xfrm>
        </p:spPr>
        <p:txBody>
          <a:bodyPr/>
          <a:lstStyle/>
          <a:p>
            <a:r>
              <a:rPr lang="en-US" dirty="0">
                <a:latin typeface="MarkerFelt" panose="020B0500000000000000"/>
              </a:rPr>
              <a:t>Section Specialties</a:t>
            </a:r>
          </a:p>
          <a:p>
            <a:r>
              <a:rPr lang="en-US" dirty="0">
                <a:latin typeface="MarkerFelt" panose="020B0500000000000000"/>
              </a:rPr>
              <a:t>Reason Specialties</a:t>
            </a:r>
          </a:p>
          <a:p>
            <a:r>
              <a:rPr lang="en-US" dirty="0">
                <a:latin typeface="MarkerFelt" panose="020B0500000000000000"/>
              </a:rPr>
              <a:t>Messages</a:t>
            </a:r>
          </a:p>
          <a:p>
            <a:r>
              <a:rPr lang="en-US" dirty="0">
                <a:latin typeface="MarkerFelt" panose="020B0500000000000000"/>
              </a:rPr>
              <a:t>Documents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3"/>
          </p:nvPr>
        </p:nvSpPr>
        <p:spPr>
          <a:xfrm>
            <a:off x="1485351" y="2520054"/>
            <a:ext cx="3024505" cy="2195210"/>
          </a:xfrm>
        </p:spPr>
        <p:txBody>
          <a:bodyPr/>
          <a:lstStyle/>
          <a:p>
            <a:r>
              <a:rPr lang="en-US" dirty="0">
                <a:latin typeface="MarkerFelt" panose="020B0500000000000000"/>
              </a:rPr>
              <a:t>General Info</a:t>
            </a:r>
          </a:p>
          <a:p>
            <a:r>
              <a:rPr lang="en-US" dirty="0">
                <a:latin typeface="MarkerFelt" panose="020B0500000000000000"/>
              </a:rPr>
              <a:t>Contact Info</a:t>
            </a:r>
          </a:p>
          <a:p>
            <a:r>
              <a:rPr lang="en-US" dirty="0">
                <a:latin typeface="MarkerFelt" panose="020B0500000000000000"/>
              </a:rPr>
              <a:t>Subcenters</a:t>
            </a:r>
          </a:p>
          <a:p>
            <a:r>
              <a:rPr lang="en-US" dirty="0">
                <a:latin typeface="MarkerFelt" panose="020B0500000000000000"/>
              </a:rPr>
              <a:t>Certifications</a:t>
            </a:r>
            <a:r>
              <a:rPr lang="en-US" dirty="0">
                <a:latin typeface="Marker Felt"/>
              </a:rPr>
              <a:t>	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992" y="4870791"/>
            <a:ext cx="5665383" cy="159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1177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5887" y="1192388"/>
            <a:ext cx="7430912" cy="920497"/>
          </a:xfrm>
        </p:spPr>
        <p:txBody>
          <a:bodyPr/>
          <a:lstStyle/>
          <a:p>
            <a:r>
              <a:rPr lang="en-US" dirty="0"/>
              <a:t>Recording Consultant Hours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58788" y="2228295"/>
            <a:ext cx="7728011" cy="2663301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A student ID must be linked to the Consultants account.</a:t>
            </a:r>
          </a:p>
          <a:p>
            <a:r>
              <a:rPr lang="en-US" sz="2800" dirty="0"/>
              <a:t>Consultant will log in and out in the Fashion as students.</a:t>
            </a:r>
          </a:p>
          <a:p>
            <a:r>
              <a:rPr lang="en-US" sz="2800" dirty="0"/>
              <a:t>Upon login the Consultant will select a Work subject and/or Reason.</a:t>
            </a:r>
          </a:p>
          <a:p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9509" y="4891596"/>
            <a:ext cx="4474896" cy="150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471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Consultant Based Reports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half" idx="13"/>
          </p:nvPr>
        </p:nvSpPr>
        <p:spPr>
          <a:xfrm>
            <a:off x="790114" y="2348976"/>
            <a:ext cx="3382392" cy="3208446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MarkerFelt" panose="020B0500000000000000"/>
              </a:rPr>
              <a:t>Consultant Specialties Report</a:t>
            </a:r>
          </a:p>
          <a:p>
            <a:endParaRPr lang="en-US" sz="1000" dirty="0">
              <a:latin typeface="MarkerFelt" panose="020B0500000000000000"/>
            </a:endParaRPr>
          </a:p>
          <a:p>
            <a:r>
              <a:rPr lang="en-US" sz="2400" dirty="0">
                <a:latin typeface="MarkerFelt" panose="020B0500000000000000"/>
              </a:rPr>
              <a:t>Consultant Appointments/Visits</a:t>
            </a:r>
          </a:p>
          <a:p>
            <a:endParaRPr lang="en-US" sz="1000" dirty="0">
              <a:latin typeface="MarkerFelt" panose="020B0500000000000000"/>
            </a:endParaRPr>
          </a:p>
          <a:p>
            <a:r>
              <a:rPr lang="en-US" sz="2400" dirty="0">
                <a:latin typeface="MarkerFelt" panose="020B0500000000000000"/>
              </a:rPr>
              <a:t>Consultant/Work Visits By??</a:t>
            </a:r>
          </a:p>
          <a:p>
            <a:endParaRPr lang="en-US" dirty="0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9653" y="2342444"/>
            <a:ext cx="4277409" cy="3710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95349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5450E4C5-0799-47BF-B878-74D927FEC604}"/>
              </a:ext>
            </a:extLst>
          </p:cNvPr>
          <p:cNvSpPr txBox="1">
            <a:spLocks/>
          </p:cNvSpPr>
          <p:nvPr/>
        </p:nvSpPr>
        <p:spPr>
          <a:xfrm>
            <a:off x="958281" y="1402700"/>
            <a:ext cx="7430912" cy="1058334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 On the Go</a:t>
            </a:r>
            <a:br>
              <a:rPr lang="en-US" dirty="0"/>
            </a:br>
            <a:r>
              <a:rPr lang="en-US" dirty="0"/>
              <a:t>Redrock Conference Guide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7A913D9-E165-46FC-AF23-D9EE509C19F1}"/>
              </a:ext>
            </a:extLst>
          </p:cNvPr>
          <p:cNvSpPr txBox="1">
            <a:spLocks/>
          </p:cNvSpPr>
          <p:nvPr/>
        </p:nvSpPr>
        <p:spPr>
          <a:xfrm>
            <a:off x="1068009" y="2332822"/>
            <a:ext cx="7430911" cy="3783719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  <a:p>
            <a:r>
              <a:rPr lang="en-US" dirty="0"/>
              <a:t>Download the Guidebook App on mobile device or tablet</a:t>
            </a:r>
          </a:p>
          <a:p>
            <a:r>
              <a:rPr lang="en-US" dirty="0"/>
              <a:t>To find the 2019 Redrock Conference Guide: </a:t>
            </a:r>
          </a:p>
          <a:p>
            <a:pPr marL="457200" lvl="1" indent="0" algn="ctr">
              <a:buFont typeface="Arial"/>
              <a:buNone/>
            </a:pPr>
            <a:r>
              <a:rPr lang="en-US" dirty="0"/>
              <a:t>Enter the passphrase </a:t>
            </a:r>
          </a:p>
          <a:p>
            <a:pPr marL="457200" lvl="1" indent="0" algn="ctr">
              <a:buFont typeface="Arial"/>
              <a:buNone/>
            </a:pPr>
            <a:r>
              <a:rPr lang="en-US" sz="4400" b="1" dirty="0"/>
              <a:t>2019rrconference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28155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92FFD-DE5A-4C1E-A642-2B507FC50BA8}"/>
              </a:ext>
            </a:extLst>
          </p:cNvPr>
          <p:cNvSpPr txBox="1">
            <a:spLocks/>
          </p:cNvSpPr>
          <p:nvPr/>
        </p:nvSpPr>
        <p:spPr>
          <a:xfrm>
            <a:off x="701494" y="1216102"/>
            <a:ext cx="8043010" cy="49278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/>
              <a:t>GUIDEBOOK: Session Evaluation and Handouts</a:t>
            </a:r>
            <a:endParaRPr lang="en-US" sz="3200" dirty="0"/>
          </a:p>
        </p:txBody>
      </p:sp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5A865FF1-832E-4ACD-B46E-6637A9689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0634" y="1887430"/>
            <a:ext cx="2729735" cy="4492672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F0B07D-4F18-4CCA-A479-F203C75ECC38}"/>
              </a:ext>
            </a:extLst>
          </p:cNvPr>
          <p:cNvSpPr txBox="1">
            <a:spLocks/>
          </p:cNvSpPr>
          <p:nvPr/>
        </p:nvSpPr>
        <p:spPr>
          <a:xfrm>
            <a:off x="943993" y="1887430"/>
            <a:ext cx="3556986" cy="4157663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/>
              <a:t>After the session you attended to fill out the Session Evaluation: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/>
              <a:t>Click on Session Schedule then the Session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/>
              <a:t>Toward the bottom, click on Session Evaluation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/>
              <a:t>Fill the out the Survey and click Submit</a:t>
            </a:r>
          </a:p>
          <a:p>
            <a:endParaRPr lang="en-US" sz="1800"/>
          </a:p>
          <a:p>
            <a:endParaRPr lang="en-US" sz="1800"/>
          </a:p>
          <a:p>
            <a:r>
              <a:rPr lang="en-US" sz="1800" b="1"/>
              <a:t>Want the handout for the session you just attended: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/>
              <a:t>Click on Session Schedule then the Session Title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/>
              <a:t>Toward the bottom, in PDFS click on the guide you want to download.</a:t>
            </a:r>
            <a:endParaRPr lang="en-US" sz="1800" dirty="0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id="{F1F18B21-BE77-4454-AF0A-1B6C75CEF656}"/>
              </a:ext>
            </a:extLst>
          </p:cNvPr>
          <p:cNvSpPr/>
          <p:nvPr/>
        </p:nvSpPr>
        <p:spPr>
          <a:xfrm>
            <a:off x="6853561" y="4838330"/>
            <a:ext cx="603680" cy="269844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id="{1AF2BC24-9271-4203-A1FD-97EEAAFA0836}"/>
              </a:ext>
            </a:extLst>
          </p:cNvPr>
          <p:cNvSpPr/>
          <p:nvPr/>
        </p:nvSpPr>
        <p:spPr>
          <a:xfrm>
            <a:off x="6853561" y="5502468"/>
            <a:ext cx="603680" cy="269844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389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27" presetClass="emph" presetSubtype="0" repeatCount="300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autoRev="1" fill="remove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2016 RSC Conferen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2016 RSC Conference</Template>
  <TotalTime>1715</TotalTime>
  <Words>237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Marker Felt</vt:lpstr>
      <vt:lpstr>MarkerFelt</vt:lpstr>
      <vt:lpstr>2016 RSC Conference</vt:lpstr>
      <vt:lpstr>Consultant Profile Management and Setup </vt:lpstr>
      <vt:lpstr>How we define a “Consultant”</vt:lpstr>
      <vt:lpstr>Consultant Creation</vt:lpstr>
      <vt:lpstr>Recording Consultant Hours</vt:lpstr>
      <vt:lpstr>Consultant Based Reports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Iliana Visser</dc:creator>
  <cp:lastModifiedBy>Luis Frias</cp:lastModifiedBy>
  <cp:revision>26</cp:revision>
  <dcterms:created xsi:type="dcterms:W3CDTF">2017-02-27T17:24:41Z</dcterms:created>
  <dcterms:modified xsi:type="dcterms:W3CDTF">2019-03-28T23:28:12Z</dcterms:modified>
</cp:coreProperties>
</file>