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70" r:id="rId3"/>
    <p:sldId id="271" r:id="rId4"/>
    <p:sldId id="272" r:id="rId5"/>
    <p:sldId id="273" r:id="rId6"/>
    <p:sldId id="274" r:id="rId7"/>
    <p:sldId id="284" r:id="rId8"/>
    <p:sldId id="287" r:id="rId9"/>
    <p:sldId id="285" r:id="rId10"/>
    <p:sldId id="286" r:id="rId11"/>
    <p:sldId id="278" r:id="rId12"/>
    <p:sldId id="279" r:id="rId13"/>
    <p:sldId id="280" r:id="rId14"/>
    <p:sldId id="28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58C"/>
    <a:srgbClr val="6666FE"/>
    <a:srgbClr val="C19EDA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9" autoAdjust="0"/>
  </p:normalViewPr>
  <p:slideViewPr>
    <p:cSldViewPr snapToGrid="0" snapToObjects="1">
      <p:cViewPr varScale="1">
        <p:scale>
          <a:sx n="72" d="100"/>
          <a:sy n="72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D580-FD9B-3A47-9405-D2943E6360A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FE84-9FD9-7C41-88FE-E993B633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133" y="1607963"/>
            <a:ext cx="7323667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156" y="351931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171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7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3121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52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30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4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5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25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82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75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887" y="1192388"/>
            <a:ext cx="7430912" cy="10583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888" y="2342444"/>
            <a:ext cx="7430911" cy="37837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568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05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4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8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9" y="4406900"/>
            <a:ext cx="7224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9999" y="2906713"/>
            <a:ext cx="7224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88" y="1205975"/>
            <a:ext cx="75579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0556" y="2504722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3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3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1206499"/>
            <a:ext cx="7433733" cy="10125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8833" y="2300111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8833" y="2850443"/>
            <a:ext cx="3627967" cy="3275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1253067" y="2850443"/>
            <a:ext cx="3627967" cy="3275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253067" y="2297290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170694"/>
            <a:ext cx="73603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220610"/>
            <a:ext cx="2921005" cy="740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0" y="1220611"/>
            <a:ext cx="4432300" cy="4905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444" y="1968500"/>
            <a:ext cx="2918365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8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3844" y="1234721"/>
            <a:ext cx="5486400" cy="3492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38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RR_Circle.gif"/>
          <p:cNvPicPr>
            <a:picLocks noChangeAspect="1"/>
          </p:cNvPicPr>
          <p:nvPr/>
        </p:nvPicPr>
        <p:blipFill rotWithShape="1">
          <a:blip r:embed="rId13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9" b="42478"/>
          <a:stretch/>
        </p:blipFill>
        <p:spPr>
          <a:xfrm>
            <a:off x="-174" y="5097558"/>
            <a:ext cx="2607278" cy="176754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5" name="Oval 34"/>
          <p:cNvSpPr/>
          <p:nvPr/>
        </p:nvSpPr>
        <p:spPr>
          <a:xfrm>
            <a:off x="-451763" y="5079839"/>
            <a:ext cx="3060075" cy="3060075"/>
          </a:xfrm>
          <a:prstGeom prst="ellipse">
            <a:avLst/>
          </a:prstGeom>
          <a:gradFill flip="none" rotWithShape="1">
            <a:gsLst>
              <a:gs pos="40000">
                <a:schemeClr val="bg1">
                  <a:alpha val="0"/>
                </a:schemeClr>
              </a:gs>
              <a:gs pos="90000">
                <a:schemeClr val="bg1">
                  <a:alpha val="8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tcap-orig.jpg"/>
          <p:cNvPicPr>
            <a:picLocks noChangeAspect="1"/>
          </p:cNvPicPr>
          <p:nvPr/>
        </p:nvPicPr>
        <p:blipFill rotWithShape="1">
          <a:blip r:embed="rId1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30" b="27269"/>
          <a:stretch/>
        </p:blipFill>
        <p:spPr>
          <a:xfrm>
            <a:off x="8524" y="5498"/>
            <a:ext cx="9144000" cy="1119568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1220611"/>
            <a:ext cx="7391400" cy="105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328333"/>
            <a:ext cx="7391400" cy="379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5400000">
            <a:off x="4388735" y="-4388735"/>
            <a:ext cx="375051" cy="91525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32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7" descr="TracSystemsByRedrock_Trans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2" y="-37036"/>
            <a:ext cx="6154246" cy="50794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0"/>
            <a:ext cx="375051" cy="6126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l"/>
            <a:r>
              <a:rPr lang="en-US" sz="2400" b="0" i="0" dirty="0">
                <a:ln>
                  <a:noFill/>
                </a:ln>
                <a:solidFill>
                  <a:srgbClr val="C19EDA"/>
                </a:solidFill>
              </a:rPr>
              <a:t>   2019 Annual</a:t>
            </a:r>
            <a:r>
              <a:rPr lang="en-US" sz="2400" b="0" i="0" baseline="0" dirty="0">
                <a:ln>
                  <a:noFill/>
                </a:ln>
                <a:solidFill>
                  <a:srgbClr val="C19EDA"/>
                </a:solidFill>
              </a:rPr>
              <a:t> Redrock Conference</a:t>
            </a:r>
            <a:endParaRPr lang="en-US" sz="2400" b="0" i="0" dirty="0">
              <a:ln>
                <a:noFill/>
              </a:ln>
              <a:solidFill>
                <a:srgbClr val="C19ED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392" y="662787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rkerFelt" panose="020B0500000000000000" pitchFamily="34" charset="0"/>
                <a:cs typeface="Marker Felt"/>
              </a:rPr>
              <a:t>Record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15802" y="383013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>
                <a:latin typeface="MarkerFelt" panose="020B0500000000000000" pitchFamily="34" charset="0"/>
                <a:cs typeface="Marker Felt"/>
              </a:rPr>
              <a:t>Connect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27437" y="707431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>
                <a:latin typeface="MarkerFelt" panose="020B0500000000000000" pitchFamily="34" charset="0"/>
                <a:cs typeface="Marker Felt"/>
              </a:rPr>
              <a:t>Report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33465" y="417105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rkerFelt" panose="020B0500000000000000" pitchFamily="34" charset="0"/>
                <a:cs typeface="Marker Felt"/>
              </a:rPr>
              <a:t>Success</a:t>
            </a:r>
          </a:p>
        </p:txBody>
      </p:sp>
      <p:sp>
        <p:nvSpPr>
          <p:cNvPr id="28" name="Freeform 27"/>
          <p:cNvSpPr/>
          <p:nvPr/>
        </p:nvSpPr>
        <p:spPr>
          <a:xfrm>
            <a:off x="920580" y="490087"/>
            <a:ext cx="6520774" cy="473522"/>
          </a:xfrm>
          <a:custGeom>
            <a:avLst/>
            <a:gdLst>
              <a:gd name="connsiteX0" fmla="*/ 0 w 6520774"/>
              <a:gd name="connsiteY0" fmla="*/ 115062 h 473522"/>
              <a:gd name="connsiteX1" fmla="*/ 886484 w 6520774"/>
              <a:gd name="connsiteY1" fmla="*/ 21307 h 473522"/>
              <a:gd name="connsiteX2" fmla="*/ 2318497 w 6520774"/>
              <a:gd name="connsiteY2" fmla="*/ 473037 h 473522"/>
              <a:gd name="connsiteX3" fmla="*/ 4099990 w 6520774"/>
              <a:gd name="connsiteY3" fmla="*/ 115062 h 473522"/>
              <a:gd name="connsiteX4" fmla="*/ 5600194 w 6520774"/>
              <a:gd name="connsiteY4" fmla="*/ 430421 h 473522"/>
              <a:gd name="connsiteX5" fmla="*/ 6520774 w 6520774"/>
              <a:gd name="connsiteY5" fmla="*/ 362236 h 47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0774" h="473522">
                <a:moveTo>
                  <a:pt x="0" y="115062"/>
                </a:moveTo>
                <a:cubicBezTo>
                  <a:pt x="250034" y="38353"/>
                  <a:pt x="500068" y="-38355"/>
                  <a:pt x="886484" y="21307"/>
                </a:cubicBezTo>
                <a:cubicBezTo>
                  <a:pt x="1272900" y="80969"/>
                  <a:pt x="1782913" y="457411"/>
                  <a:pt x="2318497" y="473037"/>
                </a:cubicBezTo>
                <a:cubicBezTo>
                  <a:pt x="2854081" y="488663"/>
                  <a:pt x="3553041" y="122165"/>
                  <a:pt x="4099990" y="115062"/>
                </a:cubicBezTo>
                <a:cubicBezTo>
                  <a:pt x="4646939" y="107959"/>
                  <a:pt x="5196730" y="389225"/>
                  <a:pt x="5600194" y="430421"/>
                </a:cubicBezTo>
                <a:cubicBezTo>
                  <a:pt x="6003658" y="471617"/>
                  <a:pt x="6367344" y="382123"/>
                  <a:pt x="6520774" y="362236"/>
                </a:cubicBezTo>
              </a:path>
            </a:pathLst>
          </a:custGeom>
          <a:noFill/>
          <a:ln cap="flat">
            <a:solidFill>
              <a:srgbClr val="6666FE"/>
            </a:solidFill>
            <a:prstDash val="dash"/>
            <a:headEnd type="oval" w="lg" len="lg"/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685026" y="808692"/>
            <a:ext cx="82968" cy="8296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 flipH="1">
            <a:off x="5341203" y="605730"/>
            <a:ext cx="75948" cy="7594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TT_Black_Transparent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73" y="358007"/>
            <a:ext cx="811717" cy="8117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36300" y="6403438"/>
            <a:ext cx="819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aseline="0" dirty="0">
                <a:solidFill>
                  <a:srgbClr val="C19EDA"/>
                </a:solidFill>
              </a:rPr>
              <a:t>Success Strategies for Your Campus</a:t>
            </a:r>
            <a:endParaRPr lang="en-US" sz="2400" dirty="0">
              <a:solidFill>
                <a:srgbClr val="C19E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C825ED9-19C1-4458-BE16-7ED839BFDF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2AE8705-991F-4C7B-9E0C-CD50BFD704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42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acdemo.go-redrock.com/tracweb40/q2-tabl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Q2- Study Tables Module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156" y="2840304"/>
            <a:ext cx="6400800" cy="24316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Accurate Tracking in Dynamic</a:t>
            </a:r>
          </a:p>
          <a:p>
            <a:r>
              <a:rPr lang="en-US" dirty="0"/>
              <a:t> Study Environments</a:t>
            </a:r>
          </a:p>
          <a:p>
            <a:endParaRPr lang="en-US" dirty="0"/>
          </a:p>
          <a:p>
            <a:r>
              <a:rPr lang="en-US" dirty="0"/>
              <a:t>2:00pm – 2:50pm</a:t>
            </a:r>
          </a:p>
          <a:p>
            <a:r>
              <a:rPr lang="en-US" dirty="0"/>
              <a:t>Mojave</a:t>
            </a:r>
          </a:p>
        </p:txBody>
      </p:sp>
    </p:spTree>
    <p:extLst>
      <p:ext uri="{BB962C8B-B14F-4D97-AF65-F5344CB8AC3E}">
        <p14:creationId xmlns:p14="http://schemas.microsoft.com/office/powerpoint/2010/main" val="2920531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Log in Via Kiosk (Q2 Center visit)</a:t>
            </a:r>
          </a:p>
          <a:p>
            <a:r>
              <a:rPr lang="en-US" dirty="0"/>
              <a:t>Log in Via Log Listing (Q2 Center visit)</a:t>
            </a:r>
          </a:p>
          <a:p>
            <a:r>
              <a:rPr lang="en-US" dirty="0"/>
              <a:t>Managing the Log Listing</a:t>
            </a:r>
          </a:p>
          <a:p>
            <a:r>
              <a:rPr lang="en-US" dirty="0"/>
              <a:t>Raising a Student’s “Hand”</a:t>
            </a:r>
          </a:p>
          <a:p>
            <a:r>
              <a:rPr lang="en-US" dirty="0"/>
              <a:t>Logging a Student out (Q2 Center visit)</a:t>
            </a:r>
          </a:p>
          <a:p>
            <a:r>
              <a:rPr lang="en-US" dirty="0"/>
              <a:t>Running Reports</a:t>
            </a:r>
          </a:p>
          <a:p>
            <a:pPr lvl="1"/>
            <a:r>
              <a:rPr lang="en-US" dirty="0"/>
              <a:t>Q2 Report</a:t>
            </a:r>
          </a:p>
          <a:p>
            <a:pPr lvl="1"/>
            <a:r>
              <a:rPr lang="en-US" dirty="0"/>
              <a:t>Standard Visit Reports</a:t>
            </a:r>
          </a:p>
        </p:txBody>
      </p:sp>
    </p:spTree>
    <p:extLst>
      <p:ext uri="{BB962C8B-B14F-4D97-AF65-F5344CB8AC3E}">
        <p14:creationId xmlns:p14="http://schemas.microsoft.com/office/powerpoint/2010/main" val="217870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Sign in at Front Desk or Kiosk.</a:t>
            </a:r>
          </a:p>
          <a:p>
            <a:r>
              <a:rPr lang="en-US" dirty="0"/>
              <a:t>Asking for Help</a:t>
            </a:r>
          </a:p>
          <a:p>
            <a:pPr lvl="1"/>
            <a:r>
              <a:rPr lang="en-US" dirty="0"/>
              <a:t>Email from Front Desk with easy to follow Link</a:t>
            </a:r>
          </a:p>
          <a:p>
            <a:pPr lvl="1"/>
            <a:r>
              <a:rPr lang="en-US" dirty="0"/>
              <a:t>QR code printed at Tables</a:t>
            </a:r>
          </a:p>
          <a:p>
            <a:pPr lvl="1"/>
            <a:r>
              <a:rPr lang="en-US" dirty="0"/>
              <a:t>Manually type URL</a:t>
            </a:r>
          </a:p>
          <a:p>
            <a:r>
              <a:rPr lang="en-US" dirty="0"/>
              <a:t>Identify Location</a:t>
            </a:r>
          </a:p>
          <a:p>
            <a:r>
              <a:rPr lang="en-US" dirty="0"/>
              <a:t>Raise “Hand”</a:t>
            </a:r>
          </a:p>
        </p:txBody>
      </p:sp>
    </p:spTree>
    <p:extLst>
      <p:ext uri="{BB962C8B-B14F-4D97-AF65-F5344CB8AC3E}">
        <p14:creationId xmlns:p14="http://schemas.microsoft.com/office/powerpoint/2010/main" val="3387627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Consultants sign in with unique link (</a:t>
            </a:r>
            <a:r>
              <a:rPr lang="en-US" dirty="0">
                <a:hlinkClick r:id="rId2"/>
              </a:rPr>
              <a:t>http://tracdemo.go-redrock.com/tracweb40/q2-tables/</a:t>
            </a:r>
            <a:r>
              <a:rPr lang="en-US" dirty="0"/>
              <a:t>)</a:t>
            </a:r>
          </a:p>
          <a:p>
            <a:r>
              <a:rPr lang="en-US" dirty="0"/>
              <a:t>Log in with username and password</a:t>
            </a:r>
          </a:p>
          <a:p>
            <a:r>
              <a:rPr lang="en-US" dirty="0"/>
              <a:t>Choose correct Q2 </a:t>
            </a:r>
            <a:r>
              <a:rPr lang="en-US" dirty="0" err="1"/>
              <a:t>Config</a:t>
            </a:r>
            <a:endParaRPr lang="en-US" dirty="0"/>
          </a:p>
          <a:p>
            <a:r>
              <a:rPr lang="en-US" dirty="0"/>
              <a:t>Managing the Student list</a:t>
            </a:r>
          </a:p>
          <a:p>
            <a:r>
              <a:rPr lang="en-US" dirty="0"/>
              <a:t>Assisting a student in real time</a:t>
            </a:r>
          </a:p>
          <a:p>
            <a:r>
              <a:rPr lang="en-US" dirty="0"/>
              <a:t>Concluding a Q2 Table visit</a:t>
            </a:r>
          </a:p>
          <a:p>
            <a:r>
              <a:rPr lang="en-US" dirty="0"/>
              <a:t>Displaying queuing mode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31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 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What  is Q2?</a:t>
            </a:r>
          </a:p>
          <a:p>
            <a:pPr lvl="1"/>
            <a:r>
              <a:rPr lang="en-US" dirty="0"/>
              <a:t>Additional Module for </a:t>
            </a:r>
            <a:r>
              <a:rPr lang="en-US" dirty="0" err="1"/>
              <a:t>Trac</a:t>
            </a:r>
            <a:endParaRPr lang="en-US" dirty="0"/>
          </a:p>
          <a:p>
            <a:r>
              <a:rPr lang="en-US" dirty="0"/>
              <a:t>Why would you want to use Q2?</a:t>
            </a:r>
          </a:p>
          <a:p>
            <a:r>
              <a:rPr lang="en-US" dirty="0"/>
              <a:t>Who uses Q2?</a:t>
            </a:r>
          </a:p>
          <a:p>
            <a:pPr lvl="1"/>
            <a:r>
              <a:rPr lang="en-US" dirty="0"/>
              <a:t>Staff</a:t>
            </a:r>
          </a:p>
          <a:p>
            <a:pPr lvl="1"/>
            <a:r>
              <a:rPr lang="en-US" dirty="0"/>
              <a:t>Consultants</a:t>
            </a:r>
          </a:p>
          <a:p>
            <a:pPr lvl="1"/>
            <a:r>
              <a:rPr lang="en-US" dirty="0"/>
              <a:t>Students</a:t>
            </a:r>
          </a:p>
          <a:p>
            <a:r>
              <a:rPr lang="en-US" dirty="0"/>
              <a:t>Staff Experience</a:t>
            </a:r>
          </a:p>
          <a:p>
            <a:pPr lvl="1"/>
            <a:r>
              <a:rPr lang="en-US" dirty="0"/>
              <a:t>Sign in with Staff</a:t>
            </a:r>
          </a:p>
          <a:p>
            <a:pPr lvl="1"/>
            <a:r>
              <a:rPr lang="en-US" dirty="0"/>
              <a:t>Sign in with Kiosk</a:t>
            </a:r>
          </a:p>
          <a:p>
            <a:pPr lvl="1"/>
            <a:r>
              <a:rPr lang="en-US" dirty="0"/>
              <a:t>Managing the Log Listing</a:t>
            </a:r>
          </a:p>
          <a:p>
            <a:r>
              <a:rPr lang="en-US" dirty="0"/>
              <a:t>Student Experience</a:t>
            </a:r>
          </a:p>
          <a:p>
            <a:pPr lvl="1"/>
            <a:r>
              <a:rPr lang="en-US" dirty="0"/>
              <a:t>Asking for Help manually</a:t>
            </a:r>
          </a:p>
          <a:p>
            <a:pPr lvl="1"/>
            <a:r>
              <a:rPr lang="en-US" dirty="0"/>
              <a:t>Asking for Help via Technology (QR code, Phone, tablet)</a:t>
            </a:r>
          </a:p>
          <a:p>
            <a:r>
              <a:rPr lang="en-US" dirty="0"/>
              <a:t>Consultant Experience</a:t>
            </a:r>
          </a:p>
          <a:p>
            <a:pPr lvl="1"/>
            <a:r>
              <a:rPr lang="en-US" dirty="0"/>
              <a:t>Logging in</a:t>
            </a:r>
          </a:p>
          <a:p>
            <a:pPr lvl="1"/>
            <a:r>
              <a:rPr lang="en-US" dirty="0"/>
              <a:t>Managing the Student list</a:t>
            </a:r>
          </a:p>
          <a:p>
            <a:pPr lvl="1"/>
            <a:r>
              <a:rPr lang="en-US" dirty="0"/>
              <a:t>Assisting a student</a:t>
            </a:r>
          </a:p>
          <a:p>
            <a:pPr lvl="1"/>
            <a:r>
              <a:rPr lang="en-US" dirty="0"/>
              <a:t>Recording a visit</a:t>
            </a:r>
          </a:p>
          <a:p>
            <a:r>
              <a:rPr lang="en-US" dirty="0"/>
              <a:t>Administrator Experience</a:t>
            </a:r>
          </a:p>
          <a:p>
            <a:pPr lvl="1"/>
            <a:r>
              <a:rPr lang="en-US" dirty="0"/>
              <a:t>Reporting on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2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0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Q2 is a new way to incorporate a Consultant assisted Study room environment into your </a:t>
            </a:r>
            <a:r>
              <a:rPr lang="en-US" dirty="0" err="1"/>
              <a:t>Trac</a:t>
            </a:r>
            <a:r>
              <a:rPr lang="en-US" dirty="0"/>
              <a:t> system.</a:t>
            </a:r>
          </a:p>
          <a:p>
            <a:r>
              <a:rPr lang="en-US" dirty="0"/>
              <a:t>During a single visit your staff has the ability to record multiple individual interactions with students (Table Visits).</a:t>
            </a:r>
          </a:p>
          <a:p>
            <a:r>
              <a:rPr lang="en-US" dirty="0"/>
              <a:t>Report on overall visit and individual Consultant visits and even compare the data together!</a:t>
            </a:r>
          </a:p>
        </p:txBody>
      </p:sp>
    </p:spTree>
    <p:extLst>
      <p:ext uri="{BB962C8B-B14F-4D97-AF65-F5344CB8AC3E}">
        <p14:creationId xmlns:p14="http://schemas.microsoft.com/office/powerpoint/2010/main" val="40096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use Q2?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you have a Study table based Center?</a:t>
            </a:r>
          </a:p>
          <a:p>
            <a:r>
              <a:rPr lang="en-US" dirty="0"/>
              <a:t>Do your Students that, in a single Visit, study in more than one Subject?</a:t>
            </a:r>
          </a:p>
          <a:p>
            <a:r>
              <a:rPr lang="en-US" dirty="0"/>
              <a:t>Do you have Consultants that float and assist Students in need?</a:t>
            </a:r>
          </a:p>
          <a:p>
            <a:r>
              <a:rPr lang="en-US" dirty="0"/>
              <a:t>Do you need to record individual interactions with Students that might occur throughout the visit?</a:t>
            </a:r>
          </a:p>
        </p:txBody>
      </p:sp>
    </p:spTree>
    <p:extLst>
      <p:ext uri="{BB962C8B-B14F-4D97-AF65-F5344CB8AC3E}">
        <p14:creationId xmlns:p14="http://schemas.microsoft.com/office/powerpoint/2010/main" val="14645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Q2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What is Q2?</a:t>
            </a:r>
          </a:p>
          <a:p>
            <a:pPr lvl="1"/>
            <a:r>
              <a:rPr lang="en-US" dirty="0"/>
              <a:t>What is Q2?</a:t>
            </a:r>
          </a:p>
          <a:p>
            <a:pPr lvl="1"/>
            <a:r>
              <a:rPr lang="en-US" dirty="0"/>
              <a:t>Do you need Q2?</a:t>
            </a:r>
          </a:p>
          <a:p>
            <a:pPr lvl="1"/>
            <a:r>
              <a:rPr lang="en-US" dirty="0"/>
              <a:t>The Q2 Structure</a:t>
            </a:r>
          </a:p>
          <a:p>
            <a:pPr lvl="2"/>
            <a:r>
              <a:rPr lang="en-US" dirty="0"/>
              <a:t>The Q2 </a:t>
            </a:r>
            <a:r>
              <a:rPr lang="en-US" dirty="0" err="1"/>
              <a:t>Config</a:t>
            </a:r>
            <a:endParaRPr lang="en-US" dirty="0"/>
          </a:p>
          <a:p>
            <a:pPr lvl="2"/>
            <a:r>
              <a:rPr lang="en-US" dirty="0"/>
              <a:t>Study Table Center</a:t>
            </a:r>
          </a:p>
          <a:p>
            <a:pPr lvl="2"/>
            <a:r>
              <a:rPr lang="en-US" dirty="0"/>
              <a:t>Study Visits Center</a:t>
            </a:r>
          </a:p>
          <a:p>
            <a:r>
              <a:rPr lang="en-US" dirty="0"/>
              <a:t>Staff Experience</a:t>
            </a:r>
          </a:p>
          <a:p>
            <a:pPr lvl="1"/>
            <a:r>
              <a:rPr lang="en-US" dirty="0"/>
              <a:t>Sign in with Staff</a:t>
            </a:r>
          </a:p>
          <a:p>
            <a:pPr lvl="1"/>
            <a:r>
              <a:rPr lang="en-US" dirty="0"/>
              <a:t>Sign in with Kiosk</a:t>
            </a:r>
          </a:p>
          <a:p>
            <a:pPr lvl="1"/>
            <a:r>
              <a:rPr lang="en-US" dirty="0"/>
              <a:t>Managing the Log Listing</a:t>
            </a:r>
          </a:p>
          <a:p>
            <a:r>
              <a:rPr lang="en-US" dirty="0"/>
              <a:t>Student Experience</a:t>
            </a:r>
          </a:p>
          <a:p>
            <a:pPr lvl="1"/>
            <a:r>
              <a:rPr lang="en-US" dirty="0"/>
              <a:t>Asking for Help manually</a:t>
            </a:r>
          </a:p>
          <a:p>
            <a:pPr lvl="1"/>
            <a:r>
              <a:rPr lang="en-US" dirty="0"/>
              <a:t>Asking for Help via Technology (Email on sign in, QR </a:t>
            </a:r>
            <a:r>
              <a:rPr lang="en-US" dirty="0" err="1"/>
              <a:t>code,Phone</a:t>
            </a:r>
            <a:r>
              <a:rPr lang="en-US" dirty="0"/>
              <a:t>, tablet)</a:t>
            </a:r>
          </a:p>
          <a:p>
            <a:r>
              <a:rPr lang="en-US" dirty="0"/>
              <a:t>Consultant Experience</a:t>
            </a:r>
          </a:p>
          <a:p>
            <a:pPr lvl="1"/>
            <a:r>
              <a:rPr lang="en-US" dirty="0"/>
              <a:t>Logging in</a:t>
            </a:r>
          </a:p>
          <a:p>
            <a:pPr lvl="1"/>
            <a:r>
              <a:rPr lang="en-US" dirty="0"/>
              <a:t>Managing the Student list</a:t>
            </a:r>
          </a:p>
          <a:p>
            <a:pPr lvl="1"/>
            <a:r>
              <a:rPr lang="en-US" dirty="0"/>
              <a:t>Assisting a student</a:t>
            </a:r>
          </a:p>
          <a:p>
            <a:pPr lvl="1"/>
            <a:r>
              <a:rPr lang="en-US" dirty="0"/>
              <a:t>Recording a visit</a:t>
            </a:r>
          </a:p>
          <a:p>
            <a:r>
              <a:rPr lang="en-US" dirty="0"/>
              <a:t>Administrator Experience</a:t>
            </a:r>
          </a:p>
          <a:p>
            <a:pPr lvl="1"/>
            <a:r>
              <a:rPr lang="en-US" dirty="0"/>
              <a:t>Reporting on activity</a:t>
            </a:r>
          </a:p>
        </p:txBody>
      </p:sp>
    </p:spTree>
    <p:extLst>
      <p:ext uri="{BB962C8B-B14F-4D97-AF65-F5344CB8AC3E}">
        <p14:creationId xmlns:p14="http://schemas.microsoft.com/office/powerpoint/2010/main" val="321076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User purchase a Q2 </a:t>
            </a:r>
            <a:r>
              <a:rPr lang="en-US" dirty="0" err="1"/>
              <a:t>Config</a:t>
            </a:r>
            <a:r>
              <a:rPr lang="en-US" dirty="0"/>
              <a:t> for each independent Study Table Program</a:t>
            </a:r>
          </a:p>
          <a:p>
            <a:pPr marL="457200" lvl="1" indent="0">
              <a:buNone/>
            </a:pPr>
            <a:r>
              <a:rPr lang="en-US" dirty="0"/>
              <a:t>Q2 </a:t>
            </a:r>
            <a:r>
              <a:rPr lang="en-US" dirty="0" err="1"/>
              <a:t>config</a:t>
            </a:r>
            <a:r>
              <a:rPr lang="en-US" dirty="0"/>
              <a:t> consists of 2 centers</a:t>
            </a:r>
          </a:p>
          <a:p>
            <a:pPr lvl="1"/>
            <a:r>
              <a:rPr lang="en-US" dirty="0"/>
              <a:t>Q2 Center Visits</a:t>
            </a:r>
          </a:p>
          <a:p>
            <a:pPr lvl="2"/>
            <a:r>
              <a:rPr lang="en-US" dirty="0"/>
              <a:t>This Center records the students overall time in the center. From the time they enter to the time they leave</a:t>
            </a:r>
          </a:p>
          <a:p>
            <a:pPr lvl="1"/>
            <a:r>
              <a:rPr lang="en-US" dirty="0"/>
              <a:t>Q2 Table Visits </a:t>
            </a:r>
          </a:p>
          <a:p>
            <a:pPr lvl="2"/>
            <a:r>
              <a:rPr lang="en-US" dirty="0"/>
              <a:t>This Center records the interactions between consultants and Students</a:t>
            </a:r>
          </a:p>
          <a:p>
            <a:r>
              <a:rPr lang="en-US" dirty="0"/>
              <a:t>From a end user perspective this is viewed as a single Center. On the back end you have the ability to run reports on one or both Q2 centers.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2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>
            <a:spLocks noChangeAspect="1"/>
          </p:cNvSpPr>
          <p:nvPr/>
        </p:nvSpPr>
        <p:spPr>
          <a:xfrm>
            <a:off x="5779729" y="3549370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779729" y="3352507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>
            <a:off x="6756613" y="3258019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771394" y="3069043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5944323" y="3539196"/>
            <a:ext cx="1889761" cy="425196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>
            <a:off x="7781199" y="3562818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7804821" y="3352507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Isosceles Triangle 10"/>
          <p:cNvSpPr>
            <a:spLocks noChangeAspect="1"/>
          </p:cNvSpPr>
          <p:nvPr/>
        </p:nvSpPr>
        <p:spPr>
          <a:xfrm>
            <a:off x="5814982" y="5344174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823063" y="5147311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Isosceles Triangle 12"/>
          <p:cNvSpPr>
            <a:spLocks noChangeAspect="1"/>
          </p:cNvSpPr>
          <p:nvPr/>
        </p:nvSpPr>
        <p:spPr>
          <a:xfrm>
            <a:off x="6791866" y="5052823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6824329" y="4889756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5979576" y="5334000"/>
            <a:ext cx="1889761" cy="425196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Isosceles Triangle 15"/>
          <p:cNvSpPr>
            <a:spLocks noChangeAspect="1"/>
          </p:cNvSpPr>
          <p:nvPr/>
        </p:nvSpPr>
        <p:spPr>
          <a:xfrm>
            <a:off x="7816452" y="5357622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7854556" y="5173220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Isosceles Triangle 17"/>
          <p:cNvSpPr>
            <a:spLocks noChangeAspect="1"/>
          </p:cNvSpPr>
          <p:nvPr/>
        </p:nvSpPr>
        <p:spPr>
          <a:xfrm>
            <a:off x="5841755" y="1843814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879859" y="1632536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Isosceles Triangle 19"/>
          <p:cNvSpPr>
            <a:spLocks noChangeAspect="1"/>
          </p:cNvSpPr>
          <p:nvPr/>
        </p:nvSpPr>
        <p:spPr>
          <a:xfrm>
            <a:off x="6818639" y="1552463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6865883" y="1389396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06349" y="1833640"/>
            <a:ext cx="1889761" cy="425196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>
            <a:spLocks noChangeAspect="1"/>
          </p:cNvSpPr>
          <p:nvPr/>
        </p:nvSpPr>
        <p:spPr>
          <a:xfrm>
            <a:off x="7843225" y="1857262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7866847" y="1672860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2392697" y="3222731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96816" y="2886723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87827" y="295581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066800" y="1749326"/>
            <a:ext cx="1589508" cy="38427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981200" y="1268999"/>
            <a:ext cx="609600" cy="636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57400" y="1389396"/>
            <a:ext cx="423219" cy="3733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Isosceles Triangle 40"/>
          <p:cNvSpPr>
            <a:spLocks noChangeAspect="1"/>
          </p:cNvSpPr>
          <p:nvPr/>
        </p:nvSpPr>
        <p:spPr>
          <a:xfrm>
            <a:off x="1447800" y="1443560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485904" y="1232282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9983" y="804621"/>
            <a:ext cx="14280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3200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216774" y="2417064"/>
            <a:ext cx="14103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3200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B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225675" y="4123542"/>
            <a:ext cx="13975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3200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188133" y="2209428"/>
            <a:ext cx="13468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3200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Sign-In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2400" y="152400"/>
            <a:ext cx="609600" cy="10798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Isosceles Triangle 48"/>
          <p:cNvSpPr>
            <a:spLocks noChangeAspect="1"/>
          </p:cNvSpPr>
          <p:nvPr/>
        </p:nvSpPr>
        <p:spPr>
          <a:xfrm>
            <a:off x="960014" y="1160096"/>
            <a:ext cx="248032" cy="283464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975537" y="1031081"/>
            <a:ext cx="212596" cy="212596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Isosceles Triangle 50"/>
          <p:cNvSpPr>
            <a:spLocks noChangeAspect="1"/>
          </p:cNvSpPr>
          <p:nvPr/>
        </p:nvSpPr>
        <p:spPr>
          <a:xfrm>
            <a:off x="333187" y="876393"/>
            <a:ext cx="195710" cy="223667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348708" y="747373"/>
            <a:ext cx="167749" cy="167749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299297" y="207236"/>
            <a:ext cx="35848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4000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Q2 Center Visits</a:t>
            </a:r>
          </a:p>
        </p:txBody>
      </p:sp>
      <p:sp>
        <p:nvSpPr>
          <p:cNvPr id="55" name="Striped Right Arrow 54"/>
          <p:cNvSpPr/>
          <p:nvPr/>
        </p:nvSpPr>
        <p:spPr>
          <a:xfrm>
            <a:off x="2895600" y="1484832"/>
            <a:ext cx="2286000" cy="39216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1512278" y="3625158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516397" y="3289150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607408" y="335824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59" name="Isosceles Triangle 58"/>
          <p:cNvSpPr/>
          <p:nvPr/>
        </p:nvSpPr>
        <p:spPr>
          <a:xfrm>
            <a:off x="3101786" y="3980022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05905" y="3644014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196916" y="371310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07647" y="5922107"/>
            <a:ext cx="1589508" cy="38427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922047" y="5441780"/>
            <a:ext cx="609600" cy="636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998247" y="5562177"/>
            <a:ext cx="423219" cy="37337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Isosceles Triangle 63"/>
          <p:cNvSpPr>
            <a:spLocks noChangeAspect="1"/>
          </p:cNvSpPr>
          <p:nvPr/>
        </p:nvSpPr>
        <p:spPr>
          <a:xfrm>
            <a:off x="1388647" y="5616341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1426751" y="5405063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Isosceles Triangle 65"/>
          <p:cNvSpPr>
            <a:spLocks noChangeAspect="1"/>
          </p:cNvSpPr>
          <p:nvPr/>
        </p:nvSpPr>
        <p:spPr>
          <a:xfrm>
            <a:off x="900861" y="5332877"/>
            <a:ext cx="248032" cy="283464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916384" y="5203862"/>
            <a:ext cx="212596" cy="212596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6697" y="4842225"/>
            <a:ext cx="609600" cy="10798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Isosceles Triangle 68"/>
          <p:cNvSpPr>
            <a:spLocks noChangeAspect="1"/>
          </p:cNvSpPr>
          <p:nvPr/>
        </p:nvSpPr>
        <p:spPr>
          <a:xfrm>
            <a:off x="287484" y="5566218"/>
            <a:ext cx="195710" cy="223667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303005" y="5437198"/>
            <a:ext cx="167749" cy="167749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9816" y="6311874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Sign-Out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1" name="Striped Right Arrow 70"/>
          <p:cNvSpPr/>
          <p:nvPr/>
        </p:nvSpPr>
        <p:spPr>
          <a:xfrm rot="10467332">
            <a:off x="3276600" y="5602132"/>
            <a:ext cx="2286000" cy="39216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6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spect="1"/>
          </p:cNvSpPr>
          <p:nvPr/>
        </p:nvSpPr>
        <p:spPr>
          <a:xfrm rot="6240000">
            <a:off x="2132530" y="3825256"/>
            <a:ext cx="152018" cy="6066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>
            <a:off x="2276852" y="3753761"/>
            <a:ext cx="709421" cy="808818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2314952" y="3448961"/>
            <a:ext cx="608075" cy="606613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>
            <a:off x="4523227" y="3073009"/>
            <a:ext cx="709421" cy="808818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561327" y="2768209"/>
            <a:ext cx="608075" cy="606613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772152" y="3679622"/>
            <a:ext cx="4053840" cy="909919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>
            <a:off x="6825992" y="3679622"/>
            <a:ext cx="709421" cy="808818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864092" y="3374822"/>
            <a:ext cx="608075" cy="606613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 rot="1980000">
            <a:off x="7487449" y="3535502"/>
            <a:ext cx="152018" cy="6066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6825992" y="1900519"/>
            <a:ext cx="1356363" cy="1172490"/>
          </a:xfrm>
          <a:prstGeom prst="wedgeRoundRect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need Help!</a:t>
            </a:r>
          </a:p>
        </p:txBody>
      </p:sp>
      <p:sp>
        <p:nvSpPr>
          <p:cNvPr id="15" name="Cube 14"/>
          <p:cNvSpPr/>
          <p:nvPr/>
        </p:nvSpPr>
        <p:spPr>
          <a:xfrm>
            <a:off x="1781555" y="3459971"/>
            <a:ext cx="228600" cy="58459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Callout 17"/>
          <p:cNvSpPr/>
          <p:nvPr/>
        </p:nvSpPr>
        <p:spPr>
          <a:xfrm>
            <a:off x="1895853" y="1418562"/>
            <a:ext cx="1943102" cy="1295400"/>
          </a:xfrm>
          <a:prstGeom prst="cloudCallout">
            <a:avLst>
              <a:gd name="adj1" fmla="val -20833"/>
              <a:gd name="adj2" fmla="val 9429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will Ask for help on my phone!</a:t>
            </a:r>
            <a:endParaRPr lang="en-US" b="1" spc="5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46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>
            <a:spLocks noChangeAspect="1"/>
          </p:cNvSpPr>
          <p:nvPr/>
        </p:nvSpPr>
        <p:spPr>
          <a:xfrm>
            <a:off x="5779729" y="3549370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779729" y="3352507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>
            <a:off x="6756613" y="3258019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771394" y="3069043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5944323" y="3539196"/>
            <a:ext cx="1889761" cy="425196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>
            <a:off x="7781199" y="3562818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7804821" y="3352507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Isosceles Triangle 10"/>
          <p:cNvSpPr>
            <a:spLocks noChangeAspect="1"/>
          </p:cNvSpPr>
          <p:nvPr/>
        </p:nvSpPr>
        <p:spPr>
          <a:xfrm>
            <a:off x="5814982" y="5344174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823063" y="5147311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Isosceles Triangle 12"/>
          <p:cNvSpPr>
            <a:spLocks noChangeAspect="1"/>
          </p:cNvSpPr>
          <p:nvPr/>
        </p:nvSpPr>
        <p:spPr>
          <a:xfrm>
            <a:off x="6791866" y="5052823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6824329" y="4889756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5979576" y="5334000"/>
            <a:ext cx="1889761" cy="425196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Isosceles Triangle 15"/>
          <p:cNvSpPr>
            <a:spLocks noChangeAspect="1"/>
          </p:cNvSpPr>
          <p:nvPr/>
        </p:nvSpPr>
        <p:spPr>
          <a:xfrm>
            <a:off x="7816452" y="5357622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7854556" y="5173220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Isosceles Triangle 17"/>
          <p:cNvSpPr>
            <a:spLocks noChangeAspect="1"/>
          </p:cNvSpPr>
          <p:nvPr/>
        </p:nvSpPr>
        <p:spPr>
          <a:xfrm>
            <a:off x="5841755" y="1843814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879859" y="1632536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Isosceles Triangle 19"/>
          <p:cNvSpPr>
            <a:spLocks noChangeAspect="1"/>
          </p:cNvSpPr>
          <p:nvPr/>
        </p:nvSpPr>
        <p:spPr>
          <a:xfrm>
            <a:off x="6818639" y="1552463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6865883" y="1389396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06349" y="1833640"/>
            <a:ext cx="1889761" cy="425196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>
            <a:spLocks noChangeAspect="1"/>
          </p:cNvSpPr>
          <p:nvPr/>
        </p:nvSpPr>
        <p:spPr>
          <a:xfrm>
            <a:off x="7843225" y="1857262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7866847" y="1672860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>
            <a:off x="1651532" y="3446995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655651" y="3110987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46662" y="318008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01823" y="138489"/>
            <a:ext cx="33005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4000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Q2 Table Visits</a:t>
            </a:r>
          </a:p>
        </p:txBody>
      </p:sp>
      <p:sp>
        <p:nvSpPr>
          <p:cNvPr id="56" name="Isosceles Triangle 55"/>
          <p:cNvSpPr/>
          <p:nvPr/>
        </p:nvSpPr>
        <p:spPr>
          <a:xfrm>
            <a:off x="852616" y="3406524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56735" y="3070516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47746" y="313960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4343400" y="859793"/>
            <a:ext cx="1120861" cy="881646"/>
          </a:xfrm>
          <a:prstGeom prst="wedgeRoundRectCallout">
            <a:avLst>
              <a:gd name="adj1" fmla="val 79121"/>
              <a:gd name="adj2" fmla="val 447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Help!</a:t>
            </a:r>
            <a:endParaRPr lang="en-US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" name="Isosceles Triangle 71"/>
          <p:cNvSpPr/>
          <p:nvPr/>
        </p:nvSpPr>
        <p:spPr>
          <a:xfrm>
            <a:off x="5029200" y="3408894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033319" y="3072886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142350" y="314383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3200400" y="3383483"/>
            <a:ext cx="1703430" cy="543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Isosceles Triangle 74"/>
          <p:cNvSpPr/>
          <p:nvPr/>
        </p:nvSpPr>
        <p:spPr>
          <a:xfrm>
            <a:off x="1510458" y="1005013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514577" y="669005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605588" y="73809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78" name="Isosceles Triangle 77"/>
          <p:cNvSpPr/>
          <p:nvPr/>
        </p:nvSpPr>
        <p:spPr>
          <a:xfrm>
            <a:off x="630039" y="1407440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34158" y="1071432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25169" y="114052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81" name="Isosceles Triangle 80"/>
          <p:cNvSpPr/>
          <p:nvPr/>
        </p:nvSpPr>
        <p:spPr>
          <a:xfrm>
            <a:off x="2219547" y="1762304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223666" y="1426296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314677" y="149538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84" name="Isosceles Triangle 83"/>
          <p:cNvSpPr/>
          <p:nvPr/>
        </p:nvSpPr>
        <p:spPr>
          <a:xfrm>
            <a:off x="1641078" y="4881509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645197" y="4545501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36208" y="461459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87" name="Isosceles Triangle 86"/>
          <p:cNvSpPr/>
          <p:nvPr/>
        </p:nvSpPr>
        <p:spPr>
          <a:xfrm>
            <a:off x="760659" y="5283936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64778" y="4947928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55789" y="501702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90" name="Isosceles Triangle 89"/>
          <p:cNvSpPr/>
          <p:nvPr/>
        </p:nvSpPr>
        <p:spPr>
          <a:xfrm>
            <a:off x="2350167" y="5638800"/>
            <a:ext cx="533400" cy="685800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354286" y="5302792"/>
            <a:ext cx="533400" cy="5075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445297" y="537188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93" name="Right Arrow 92"/>
          <p:cNvSpPr/>
          <p:nvPr/>
        </p:nvSpPr>
        <p:spPr>
          <a:xfrm rot="10800000">
            <a:off x="3790298" y="5626836"/>
            <a:ext cx="1703430" cy="543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Rounded Rectangular Callout 93"/>
          <p:cNvSpPr/>
          <p:nvPr/>
        </p:nvSpPr>
        <p:spPr>
          <a:xfrm>
            <a:off x="4203356" y="4612000"/>
            <a:ext cx="1120861" cy="881646"/>
          </a:xfrm>
          <a:prstGeom prst="wedgeRoundRectCallout">
            <a:avLst>
              <a:gd name="adj1" fmla="val 85736"/>
              <a:gd name="adj2" fmla="val 260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Thanks!</a:t>
            </a:r>
            <a:endParaRPr lang="en-US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57200" y="2667000"/>
            <a:ext cx="838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3400" y="4398886"/>
            <a:ext cx="8153400" cy="69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35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>
            <a:spLocks noChangeAspect="1"/>
          </p:cNvSpPr>
          <p:nvPr/>
        </p:nvSpPr>
        <p:spPr>
          <a:xfrm>
            <a:off x="6106527" y="2923272"/>
            <a:ext cx="263109" cy="300696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096871" y="2707095"/>
            <a:ext cx="225522" cy="225522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>
            <a:off x="6833352" y="2682367"/>
            <a:ext cx="263109" cy="300696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838477" y="2474077"/>
            <a:ext cx="225522" cy="225522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339745" y="2973200"/>
            <a:ext cx="1503480" cy="338283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>
            <a:off x="7684897" y="2860992"/>
            <a:ext cx="263109" cy="300696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7698863" y="2631367"/>
            <a:ext cx="225522" cy="225522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Isosceles Triangle 17"/>
          <p:cNvSpPr>
            <a:spLocks noChangeAspect="1"/>
          </p:cNvSpPr>
          <p:nvPr/>
        </p:nvSpPr>
        <p:spPr>
          <a:xfrm>
            <a:off x="5841755" y="1462946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5879859" y="1251668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Isosceles Triangle 19"/>
          <p:cNvSpPr>
            <a:spLocks noChangeAspect="1"/>
          </p:cNvSpPr>
          <p:nvPr/>
        </p:nvSpPr>
        <p:spPr>
          <a:xfrm>
            <a:off x="6818639" y="1171595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6865883" y="1008528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06349" y="1452772"/>
            <a:ext cx="1889761" cy="425196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Isosceles Triangle 22"/>
          <p:cNvSpPr>
            <a:spLocks noChangeAspect="1"/>
          </p:cNvSpPr>
          <p:nvPr/>
        </p:nvSpPr>
        <p:spPr>
          <a:xfrm>
            <a:off x="7843225" y="1476394"/>
            <a:ext cx="330708" cy="377952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7866847" y="1291992"/>
            <a:ext cx="283464" cy="283464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52675" y="125071"/>
            <a:ext cx="23636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4000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Q2 Report</a:t>
            </a:r>
          </a:p>
        </p:txBody>
      </p:sp>
      <p:sp>
        <p:nvSpPr>
          <p:cNvPr id="72" name="Isosceles Triangle 71"/>
          <p:cNvSpPr/>
          <p:nvPr/>
        </p:nvSpPr>
        <p:spPr>
          <a:xfrm>
            <a:off x="5147371" y="3006152"/>
            <a:ext cx="424369" cy="435633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134403" y="2709109"/>
            <a:ext cx="424369" cy="322385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36549" y="2676326"/>
            <a:ext cx="279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14655" y="2057532"/>
            <a:ext cx="838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8955" y="3657732"/>
            <a:ext cx="8153400" cy="69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119316" y="1278280"/>
            <a:ext cx="330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 Signed in for 90 minutes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5409" y="2365009"/>
            <a:ext cx="3381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Consultant 1 Assisted the student</a:t>
            </a:r>
          </a:p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for Biology for 5 minutes</a:t>
            </a:r>
          </a:p>
        </p:txBody>
      </p:sp>
      <p:sp>
        <p:nvSpPr>
          <p:cNvPr id="59" name="Isosceles Triangle 58"/>
          <p:cNvSpPr>
            <a:spLocks noChangeAspect="1"/>
          </p:cNvSpPr>
          <p:nvPr/>
        </p:nvSpPr>
        <p:spPr>
          <a:xfrm>
            <a:off x="6204151" y="4444595"/>
            <a:ext cx="263109" cy="300696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194495" y="4228418"/>
            <a:ext cx="225522" cy="225522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Isosceles Triangle 60"/>
          <p:cNvSpPr>
            <a:spLocks noChangeAspect="1"/>
          </p:cNvSpPr>
          <p:nvPr/>
        </p:nvSpPr>
        <p:spPr>
          <a:xfrm>
            <a:off x="6930976" y="4203690"/>
            <a:ext cx="263109" cy="300696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6936101" y="3995400"/>
            <a:ext cx="225522" cy="225522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6437369" y="4494523"/>
            <a:ext cx="1503480" cy="338283"/>
          </a:xfrm>
          <a:prstGeom prst="ellipse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Isosceles Triangle 63"/>
          <p:cNvSpPr>
            <a:spLocks noChangeAspect="1"/>
          </p:cNvSpPr>
          <p:nvPr/>
        </p:nvSpPr>
        <p:spPr>
          <a:xfrm>
            <a:off x="7782521" y="4382315"/>
            <a:ext cx="263109" cy="300696"/>
          </a:xfrm>
          <a:prstGeom prst="triangl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796487" y="4152690"/>
            <a:ext cx="225522" cy="225522"/>
          </a:xfrm>
          <a:prstGeom prst="ellipse">
            <a:avLst/>
          </a:prstGeom>
          <a:solidFill>
            <a:srgbClr val="00B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Isosceles Triangle 65"/>
          <p:cNvSpPr/>
          <p:nvPr/>
        </p:nvSpPr>
        <p:spPr>
          <a:xfrm>
            <a:off x="5244995" y="4527475"/>
            <a:ext cx="424369" cy="435633"/>
          </a:xfrm>
          <a:prstGeom prst="triangl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232027" y="4230432"/>
            <a:ext cx="424369" cy="322385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334173" y="4197649"/>
            <a:ext cx="279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23033" y="3886332"/>
            <a:ext cx="3381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Consultant 2 Assisted the student</a:t>
            </a:r>
          </a:p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for English for 15 minutes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414655" y="5029332"/>
            <a:ext cx="8153400" cy="69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8955" y="5257800"/>
            <a:ext cx="28542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Q2 Center Visit 90 minutes</a:t>
            </a:r>
          </a:p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Q2 Table Visit 1 : 5 Minutes</a:t>
            </a:r>
          </a:p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Q2 Visit Table 2: 15 Minutes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91835" y="5410200"/>
            <a:ext cx="2805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Total Independent Time: 70</a:t>
            </a:r>
          </a:p>
          <a:p>
            <a:pPr algn="ctr" defTabSz="914400"/>
            <a:r>
              <a:rPr lang="en-US" b="1" dirty="0">
                <a:ln w="1905"/>
                <a:solidFill>
                  <a:srgbClr val="C0504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Total Consultant Time: 20</a:t>
            </a:r>
          </a:p>
        </p:txBody>
      </p:sp>
    </p:spTree>
    <p:extLst>
      <p:ext uri="{BB962C8B-B14F-4D97-AF65-F5344CB8AC3E}">
        <p14:creationId xmlns:p14="http://schemas.microsoft.com/office/powerpoint/2010/main" val="1661538280"/>
      </p:ext>
    </p:extLst>
  </p:cSld>
  <p:clrMapOvr>
    <a:masterClrMapping/>
  </p:clrMapOvr>
</p:sld>
</file>

<file path=ppt/theme/theme1.xml><?xml version="1.0" encoding="utf-8"?>
<a:theme xmlns:a="http://schemas.openxmlformats.org/drawingml/2006/main" name="2016 RSC Q2 Tab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RSC Q2 Tables</Template>
  <TotalTime>1490</TotalTime>
  <Words>614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Marker Felt</vt:lpstr>
      <vt:lpstr>MarkerFelt</vt:lpstr>
      <vt:lpstr>2016 RSC Q2 Tables</vt:lpstr>
      <vt:lpstr>Office Theme</vt:lpstr>
      <vt:lpstr>Q2- Study Tables Module</vt:lpstr>
      <vt:lpstr>What Is Q2</vt:lpstr>
      <vt:lpstr>Can I use Q2?</vt:lpstr>
      <vt:lpstr>Q2 Outline</vt:lpstr>
      <vt:lpstr>Q2 Administration</vt:lpstr>
      <vt:lpstr>PowerPoint Presentation</vt:lpstr>
      <vt:lpstr>PowerPoint Presentation</vt:lpstr>
      <vt:lpstr>PowerPoint Presentation</vt:lpstr>
      <vt:lpstr>PowerPoint Presentation</vt:lpstr>
      <vt:lpstr>Staff Experience</vt:lpstr>
      <vt:lpstr>Student Experience</vt:lpstr>
      <vt:lpstr>Consultant Experience</vt:lpstr>
      <vt:lpstr>Q2 Presentation Outline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Halter</dc:creator>
  <cp:lastModifiedBy>Jon Halter</cp:lastModifiedBy>
  <cp:revision>9</cp:revision>
  <dcterms:created xsi:type="dcterms:W3CDTF">2016-04-08T21:17:17Z</dcterms:created>
  <dcterms:modified xsi:type="dcterms:W3CDTF">2019-04-01T16:04:57Z</dcterms:modified>
</cp:coreProperties>
</file>