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3"/>
  </p:notesMasterIdLst>
  <p:sldIdLst>
    <p:sldId id="256" r:id="rId2"/>
    <p:sldId id="258" r:id="rId3"/>
    <p:sldId id="259" r:id="rId4"/>
    <p:sldId id="269" r:id="rId5"/>
    <p:sldId id="270" r:id="rId6"/>
    <p:sldId id="264" r:id="rId7"/>
    <p:sldId id="287" r:id="rId8"/>
    <p:sldId id="260" r:id="rId9"/>
    <p:sldId id="271" r:id="rId10"/>
    <p:sldId id="261" r:id="rId11"/>
    <p:sldId id="262" r:id="rId12"/>
    <p:sldId id="274" r:id="rId13"/>
    <p:sldId id="263" r:id="rId14"/>
    <p:sldId id="275" r:id="rId15"/>
    <p:sldId id="276" r:id="rId16"/>
    <p:sldId id="277" r:id="rId17"/>
    <p:sldId id="282" r:id="rId18"/>
    <p:sldId id="278" r:id="rId19"/>
    <p:sldId id="266" r:id="rId20"/>
    <p:sldId id="279" r:id="rId21"/>
    <p:sldId id="280" r:id="rId22"/>
    <p:sldId id="281" r:id="rId23"/>
    <p:sldId id="265" r:id="rId24"/>
    <p:sldId id="272" r:id="rId25"/>
    <p:sldId id="273" r:id="rId26"/>
    <p:sldId id="267" r:id="rId27"/>
    <p:sldId id="283" r:id="rId28"/>
    <p:sldId id="285" r:id="rId29"/>
    <p:sldId id="268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65699" autoAdjust="0"/>
  </p:normalViewPr>
  <p:slideViewPr>
    <p:cSldViewPr snapToGrid="0">
      <p:cViewPr>
        <p:scale>
          <a:sx n="65" d="100"/>
          <a:sy n="65" d="100"/>
        </p:scale>
        <p:origin x="999" y="3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86E29-5074-49F8-8563-04113FE053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2EE2F-C241-4BF8-8A42-67CDD9D5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0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36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47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13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4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17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18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2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3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3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5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8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2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6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EE2F-C241-4BF8-8A42-67CDD9D52D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5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D789-91BA-45BC-A6F5-751F7EBE2B4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C6-8E4F-4BEB-858F-C063F13C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8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D789-91BA-45BC-A6F5-751F7EBE2B4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C6-8E4F-4BEB-858F-C063F13C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1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D789-91BA-45BC-A6F5-751F7EBE2B4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C6-8E4F-4BEB-858F-C063F13C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8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D789-91BA-45BC-A6F5-751F7EBE2B4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C6-8E4F-4BEB-858F-C063F13C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3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D789-91BA-45BC-A6F5-751F7EBE2B4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C6-8E4F-4BEB-858F-C063F13C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79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D789-91BA-45BC-A6F5-751F7EBE2B4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C6-8E4F-4BEB-858F-C063F13C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D789-91BA-45BC-A6F5-751F7EBE2B4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C6-8E4F-4BEB-858F-C063F13C18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9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D789-91BA-45BC-A6F5-751F7EBE2B4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C6-8E4F-4BEB-858F-C063F13C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D789-91BA-45BC-A6F5-751F7EBE2B4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C6-8E4F-4BEB-858F-C063F13C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0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D789-91BA-45BC-A6F5-751F7EBE2B4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C6-8E4F-4BEB-858F-C063F13C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0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D0FD789-91BA-45BC-A6F5-751F7EBE2B4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C6-8E4F-4BEB-858F-C063F13C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D0FD789-91BA-45BC-A6F5-751F7EBE2B47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55ED1C6-8E4F-4BEB-858F-C063F13C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Many Uses of </a:t>
            </a:r>
            <a:r>
              <a:rPr lang="en-US" dirty="0" err="1" smtClean="0"/>
              <a:t>TutorTrac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Dr. Latrice Bowman, University of Alaska Fairbanks</a:t>
            </a:r>
          </a:p>
          <a:p>
            <a:r>
              <a:rPr lang="en-US" dirty="0" smtClean="0"/>
              <a:t>lnbowman@alaska.edu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1-1 Tutoring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Appointments </a:t>
            </a:r>
            <a:r>
              <a:rPr lang="en-US" dirty="0" smtClean="0"/>
              <a:t>and Kiosk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appointment but will take walk-ins</a:t>
            </a:r>
          </a:p>
          <a:p>
            <a:r>
              <a:rPr lang="en-US" dirty="0" smtClean="0"/>
              <a:t>Primarily for core math and stat courses</a:t>
            </a:r>
          </a:p>
          <a:p>
            <a:r>
              <a:rPr lang="en-US" dirty="0" smtClean="0"/>
              <a:t>Students can make 30min or 1hour appointments</a:t>
            </a:r>
          </a:p>
          <a:p>
            <a:r>
              <a:rPr lang="en-US" dirty="0" smtClean="0"/>
              <a:t>Can book up to 1-hour per day</a:t>
            </a:r>
          </a:p>
          <a:p>
            <a:r>
              <a:rPr lang="en-US" dirty="0" smtClean="0"/>
              <a:t>4 missed appointments locks students out, until they meet with coordinator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 appointments for missed MB sessions</a:t>
            </a:r>
          </a:p>
          <a:p>
            <a:r>
              <a:rPr lang="en-US" dirty="0" smtClean="0"/>
              <a:t>Some instructors are requiring 1-1 for students who miss a class</a:t>
            </a:r>
          </a:p>
          <a:p>
            <a:r>
              <a:rPr lang="en-US" dirty="0" smtClean="0"/>
              <a:t>Send attendance reports to instructors</a:t>
            </a:r>
          </a:p>
          <a:p>
            <a:r>
              <a:rPr lang="en-US" dirty="0" smtClean="0"/>
              <a:t>Tutors can check out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1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Tutoring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Appointments </a:t>
            </a:r>
            <a:r>
              <a:rPr lang="en-US" dirty="0" smtClean="0"/>
              <a:t>and Drop-in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Tried various platforms</a:t>
            </a:r>
          </a:p>
          <a:p>
            <a:r>
              <a:rPr lang="en-US" dirty="0" smtClean="0"/>
              <a:t>Current is NOT ideal</a:t>
            </a:r>
          </a:p>
          <a:p>
            <a:r>
              <a:rPr lang="en-US" dirty="0" smtClean="0"/>
              <a:t>Currently using Blackboard Ultra</a:t>
            </a:r>
          </a:p>
          <a:p>
            <a:pPr lvl="1"/>
            <a:r>
              <a:rPr lang="en-US" dirty="0" smtClean="0"/>
              <a:t>Students make appointments in </a:t>
            </a:r>
            <a:r>
              <a:rPr lang="en-US" dirty="0" err="1" smtClean="0"/>
              <a:t>TutorTrac</a:t>
            </a:r>
            <a:endParaRPr lang="en-US" dirty="0" smtClean="0"/>
          </a:p>
          <a:p>
            <a:pPr lvl="1"/>
            <a:r>
              <a:rPr lang="en-US" dirty="0" smtClean="0"/>
              <a:t>Have a Blackboard shell for all students enrolled in a math/stat course</a:t>
            </a:r>
          </a:p>
          <a:p>
            <a:pPr lvl="1"/>
            <a:r>
              <a:rPr lang="en-US" dirty="0" smtClean="0"/>
              <a:t>Students meet with the tutors in </a:t>
            </a:r>
            <a:r>
              <a:rPr lang="en-US" dirty="0" smtClean="0"/>
              <a:t>Blackboard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smtClean="0"/>
              <a:t>kiosk for this as students are remote</a:t>
            </a:r>
          </a:p>
          <a:p>
            <a:r>
              <a:rPr lang="en-US" dirty="0" smtClean="0"/>
              <a:t>Tutors often forget to log students into their appointments</a:t>
            </a:r>
            <a:endParaRPr lang="en-US" dirty="0" smtClean="0"/>
          </a:p>
          <a:p>
            <a:r>
              <a:rPr lang="en-US" dirty="0" smtClean="0"/>
              <a:t>No nice way to link </a:t>
            </a:r>
            <a:r>
              <a:rPr lang="en-US" dirty="0" smtClean="0"/>
              <a:t>student appointments </a:t>
            </a:r>
            <a:r>
              <a:rPr lang="en-US" dirty="0" smtClean="0"/>
              <a:t>with </a:t>
            </a:r>
            <a:r>
              <a:rPr lang="en-US" dirty="0" smtClean="0"/>
              <a:t>those in </a:t>
            </a:r>
            <a:r>
              <a:rPr lang="en-US" dirty="0" err="1" smtClean="0"/>
              <a:t>TutorTrac</a:t>
            </a:r>
            <a:endParaRPr lang="en-US" dirty="0" smtClean="0"/>
          </a:p>
          <a:p>
            <a:r>
              <a:rPr lang="en-US" dirty="0" smtClean="0"/>
              <a:t>No nice way to link tutor schedules with those in Tutor </a:t>
            </a:r>
            <a:r>
              <a:rPr lang="en-US" dirty="0" err="1" smtClean="0"/>
              <a:t>Trac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9" y="436179"/>
            <a:ext cx="10177114" cy="5835377"/>
          </a:xfrm>
        </p:spPr>
      </p:pic>
    </p:spTree>
    <p:extLst>
      <p:ext uri="{BB962C8B-B14F-4D97-AF65-F5344CB8AC3E}">
        <p14:creationId xmlns:p14="http://schemas.microsoft.com/office/powerpoint/2010/main" val="68859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Specific Group Tutoring </a:t>
            </a:r>
            <a:r>
              <a:rPr lang="en-US" dirty="0" smtClean="0"/>
              <a:t>Attendance and reporting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Math 113  Numbers and Society</a:t>
            </a:r>
          </a:p>
          <a:p>
            <a:r>
              <a:rPr lang="en-US" dirty="0" smtClean="0"/>
              <a:t>Math 114 Patterns and Society</a:t>
            </a:r>
          </a:p>
          <a:p>
            <a:r>
              <a:rPr lang="en-US" dirty="0" smtClean="0"/>
              <a:t>Stat 200 Elementary Statistics</a:t>
            </a:r>
          </a:p>
          <a:p>
            <a:r>
              <a:rPr lang="en-US" dirty="0" smtClean="0"/>
              <a:t>Stat 300 Statistics</a:t>
            </a:r>
          </a:p>
          <a:p>
            <a:endParaRPr lang="en-US" dirty="0"/>
          </a:p>
          <a:p>
            <a:r>
              <a:rPr lang="en-US" dirty="0" smtClean="0"/>
              <a:t>Thought about </a:t>
            </a:r>
          </a:p>
          <a:p>
            <a:pPr lvl="1"/>
            <a:r>
              <a:rPr lang="en-US" dirty="0" smtClean="0"/>
              <a:t>Calculus</a:t>
            </a:r>
          </a:p>
          <a:p>
            <a:pPr lvl="1"/>
            <a:r>
              <a:rPr lang="en-US" dirty="0" smtClean="0"/>
              <a:t>Precalculus</a:t>
            </a:r>
          </a:p>
          <a:p>
            <a:pPr lvl="1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for uncommon math stat courses that not all tutors are comfortable with</a:t>
            </a:r>
          </a:p>
          <a:p>
            <a:r>
              <a:rPr lang="en-US" dirty="0" smtClean="0"/>
              <a:t>Problem solving</a:t>
            </a:r>
          </a:p>
          <a:p>
            <a:r>
              <a:rPr lang="en-US" dirty="0" smtClean="0"/>
              <a:t>Some faculty use for extra credit</a:t>
            </a:r>
          </a:p>
          <a:p>
            <a:r>
              <a:rPr lang="en-US" dirty="0" smtClean="0"/>
              <a:t>Some faculty use for extra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41" y="260002"/>
            <a:ext cx="7956331" cy="6259408"/>
          </a:xfrm>
        </p:spPr>
      </p:pic>
    </p:spTree>
    <p:extLst>
      <p:ext uri="{BB962C8B-B14F-4D97-AF65-F5344CB8AC3E}">
        <p14:creationId xmlns:p14="http://schemas.microsoft.com/office/powerpoint/2010/main" val="73304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34" y="208601"/>
            <a:ext cx="8177049" cy="6398011"/>
          </a:xfrm>
        </p:spPr>
      </p:pic>
    </p:spTree>
    <p:extLst>
      <p:ext uri="{BB962C8B-B14F-4D97-AF65-F5344CB8AC3E}">
        <p14:creationId xmlns:p14="http://schemas.microsoft.com/office/powerpoint/2010/main" val="325959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8265"/>
            <a:ext cx="10515600" cy="5817970"/>
          </a:xfrm>
        </p:spPr>
      </p:pic>
    </p:spTree>
    <p:extLst>
      <p:ext uri="{BB962C8B-B14F-4D97-AF65-F5344CB8AC3E}">
        <p14:creationId xmlns:p14="http://schemas.microsoft.com/office/powerpoint/2010/main" val="390888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93" y="266699"/>
            <a:ext cx="9604474" cy="6276975"/>
          </a:xfrm>
        </p:spPr>
      </p:pic>
    </p:spTree>
    <p:extLst>
      <p:ext uri="{BB962C8B-B14F-4D97-AF65-F5344CB8AC3E}">
        <p14:creationId xmlns:p14="http://schemas.microsoft.com/office/powerpoint/2010/main" val="401700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25" y="301624"/>
            <a:ext cx="8579709" cy="6149429"/>
          </a:xfrm>
        </p:spPr>
      </p:pic>
    </p:spTree>
    <p:extLst>
      <p:ext uri="{BB962C8B-B14F-4D97-AF65-F5344CB8AC3E}">
        <p14:creationId xmlns:p14="http://schemas.microsoft.com/office/powerpoint/2010/main" val="391685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Grading- Tracking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 classes with 35 or more students</a:t>
            </a:r>
          </a:p>
          <a:p>
            <a:r>
              <a:rPr lang="en-US" sz="2000" dirty="0" smtClean="0"/>
              <a:t>Depending on course level -  5 to 15 hours of grading a week</a:t>
            </a:r>
          </a:p>
          <a:p>
            <a:r>
              <a:rPr lang="en-US" sz="2000" dirty="0" smtClean="0"/>
              <a:t>TAs and undergrad graders work at various times and places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Before</a:t>
            </a:r>
          </a:p>
          <a:p>
            <a:pPr lvl="1"/>
            <a:r>
              <a:rPr lang="en-US" sz="2000" dirty="0" smtClean="0"/>
              <a:t>Had trouble tracking hours </a:t>
            </a:r>
          </a:p>
          <a:p>
            <a:pPr lvl="1"/>
            <a:r>
              <a:rPr lang="en-US" sz="2000" dirty="0" smtClean="0"/>
              <a:t>No way to verify worked hours with faculty</a:t>
            </a:r>
          </a:p>
          <a:p>
            <a:r>
              <a:rPr lang="en-US" sz="2000" dirty="0" smtClean="0"/>
              <a:t>Now	</a:t>
            </a:r>
          </a:p>
          <a:p>
            <a:pPr lvl="1"/>
            <a:r>
              <a:rPr lang="en-US" sz="2000" dirty="0" smtClean="0"/>
              <a:t>Graders can log hours from anywhere and any time	</a:t>
            </a:r>
          </a:p>
          <a:p>
            <a:pPr lvl="1"/>
            <a:r>
              <a:rPr lang="en-US" sz="2000" dirty="0" smtClean="0"/>
              <a:t>Have a way to report hours to faculty</a:t>
            </a:r>
          </a:p>
          <a:p>
            <a:pPr lvl="1"/>
            <a:r>
              <a:rPr lang="en-US" sz="2000" dirty="0" smtClean="0"/>
              <a:t>Have a way to support time sheets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85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Brief overview of our school</a:t>
            </a:r>
          </a:p>
          <a:p>
            <a:r>
              <a:rPr lang="en-US" dirty="0" smtClean="0"/>
              <a:t>Where we started</a:t>
            </a:r>
          </a:p>
          <a:p>
            <a:r>
              <a:rPr lang="en-US" dirty="0" smtClean="0"/>
              <a:t>Where we are now</a:t>
            </a:r>
          </a:p>
          <a:p>
            <a:r>
              <a:rPr lang="en-US" dirty="0" smtClean="0"/>
              <a:t>A look at our programs and </a:t>
            </a:r>
            <a:r>
              <a:rPr lang="en-US" dirty="0" err="1" smtClean="0"/>
              <a:t>TutorTrac</a:t>
            </a:r>
            <a:r>
              <a:rPr lang="en-US" dirty="0" smtClean="0"/>
              <a:t> Usage</a:t>
            </a:r>
          </a:p>
          <a:p>
            <a:pPr lvl="1"/>
            <a:r>
              <a:rPr lang="en-US" dirty="0" smtClean="0"/>
              <a:t>Math Bridge</a:t>
            </a:r>
          </a:p>
          <a:p>
            <a:pPr lvl="1"/>
            <a:r>
              <a:rPr lang="en-US" dirty="0" smtClean="0"/>
              <a:t>Drop-in Tutoring</a:t>
            </a:r>
          </a:p>
          <a:p>
            <a:pPr lvl="1"/>
            <a:r>
              <a:rPr lang="en-US" dirty="0" smtClean="0"/>
              <a:t>Appointment Tutoring</a:t>
            </a:r>
          </a:p>
          <a:p>
            <a:pPr lvl="1"/>
            <a:r>
              <a:rPr lang="en-US" dirty="0" smtClean="0"/>
              <a:t>Group Tutoring and Reporting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racking grading hours</a:t>
            </a:r>
          </a:p>
          <a:p>
            <a:pPr lvl="1"/>
            <a:r>
              <a:rPr lang="en-US" dirty="0" smtClean="0"/>
              <a:t>Resource Rentals</a:t>
            </a:r>
          </a:p>
          <a:p>
            <a:pPr lvl="1"/>
            <a:r>
              <a:rPr lang="en-US" dirty="0" smtClean="0"/>
              <a:t>Tutor Certifications</a:t>
            </a:r>
          </a:p>
          <a:p>
            <a:r>
              <a:rPr lang="en-US" dirty="0" smtClean="0"/>
              <a:t>Where we go 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16" y="206373"/>
            <a:ext cx="8351183" cy="6560461"/>
          </a:xfrm>
        </p:spPr>
      </p:pic>
    </p:spTree>
    <p:extLst>
      <p:ext uri="{BB962C8B-B14F-4D97-AF65-F5344CB8AC3E}">
        <p14:creationId xmlns:p14="http://schemas.microsoft.com/office/powerpoint/2010/main" val="424445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1" y="150595"/>
            <a:ext cx="8064440" cy="6374030"/>
          </a:xfrm>
        </p:spPr>
      </p:pic>
    </p:spTree>
    <p:extLst>
      <p:ext uri="{BB962C8B-B14F-4D97-AF65-F5344CB8AC3E}">
        <p14:creationId xmlns:p14="http://schemas.microsoft.com/office/powerpoint/2010/main" val="102285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2" y="199686"/>
            <a:ext cx="8067675" cy="6361877"/>
          </a:xfrm>
        </p:spPr>
      </p:pic>
    </p:spTree>
    <p:extLst>
      <p:ext uri="{BB962C8B-B14F-4D97-AF65-F5344CB8AC3E}">
        <p14:creationId xmlns:p14="http://schemas.microsoft.com/office/powerpoint/2010/main" val="318148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“Rentals”</a:t>
            </a:r>
            <a:br>
              <a:rPr lang="en-US" dirty="0" smtClean="0"/>
            </a:br>
            <a:r>
              <a:rPr lang="en-US" dirty="0" smtClean="0"/>
              <a:t>Tracking </a:t>
            </a:r>
            <a:r>
              <a:rPr lang="en-US" dirty="0" smtClean="0"/>
              <a:t>and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we “rent”</a:t>
            </a:r>
          </a:p>
          <a:p>
            <a:pPr lvl="1"/>
            <a:r>
              <a:rPr lang="en-US" sz="2000" dirty="0" smtClean="0"/>
              <a:t>Laptops</a:t>
            </a:r>
          </a:p>
          <a:p>
            <a:pPr lvl="1"/>
            <a:r>
              <a:rPr lang="en-US" sz="2000" dirty="0" smtClean="0"/>
              <a:t>Calculators</a:t>
            </a:r>
          </a:p>
          <a:p>
            <a:r>
              <a:rPr lang="en-US" sz="2000" dirty="0" smtClean="0"/>
              <a:t>What we track</a:t>
            </a:r>
          </a:p>
          <a:p>
            <a:pPr lvl="1"/>
            <a:r>
              <a:rPr lang="en-US" sz="2000" dirty="0" smtClean="0"/>
              <a:t>Who the item is rented to</a:t>
            </a:r>
          </a:p>
          <a:p>
            <a:pPr lvl="1"/>
            <a:r>
              <a:rPr lang="en-US" sz="2000" dirty="0" smtClean="0"/>
              <a:t>How long they are renting the ite</a:t>
            </a:r>
            <a:r>
              <a:rPr lang="en-US" sz="2000" dirty="0"/>
              <a:t>m</a:t>
            </a:r>
            <a:endParaRPr lang="en-US" sz="2000" dirty="0" smtClean="0"/>
          </a:p>
          <a:p>
            <a:pPr lvl="1"/>
            <a:r>
              <a:rPr lang="en-US" sz="2000" dirty="0" smtClean="0"/>
              <a:t>Rental agreements</a:t>
            </a:r>
          </a:p>
          <a:p>
            <a:pPr lvl="1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Students are notified automatically</a:t>
            </a:r>
          </a:p>
          <a:p>
            <a:r>
              <a:rPr lang="en-US" sz="2000" dirty="0" smtClean="0"/>
              <a:t>Great for keeping notes on returns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88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93" y="144617"/>
            <a:ext cx="9201807" cy="6382686"/>
          </a:xfrm>
        </p:spPr>
      </p:pic>
    </p:spTree>
    <p:extLst>
      <p:ext uri="{BB962C8B-B14F-4D97-AF65-F5344CB8AC3E}">
        <p14:creationId xmlns:p14="http://schemas.microsoft.com/office/powerpoint/2010/main" val="682898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5" y="509752"/>
            <a:ext cx="10528271" cy="5987777"/>
          </a:xfrm>
        </p:spPr>
      </p:pic>
    </p:spTree>
    <p:extLst>
      <p:ext uri="{BB962C8B-B14F-4D97-AF65-F5344CB8AC3E}">
        <p14:creationId xmlns:p14="http://schemas.microsoft.com/office/powerpoint/2010/main" val="1742740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 </a:t>
            </a:r>
            <a:r>
              <a:rPr lang="en-US" dirty="0" smtClean="0"/>
              <a:t>Trainings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FERPA – renewed yearly</a:t>
            </a:r>
          </a:p>
          <a:p>
            <a:r>
              <a:rPr lang="en-US" dirty="0" smtClean="0"/>
              <a:t>Title IX- Initial, supplement and a bi-yearly renewal</a:t>
            </a:r>
          </a:p>
          <a:p>
            <a:r>
              <a:rPr lang="en-US" dirty="0" smtClean="0"/>
              <a:t>DMS tutor contracts – </a:t>
            </a:r>
            <a:r>
              <a:rPr lang="en-US" dirty="0" err="1" smtClean="0"/>
              <a:t>Semesterly</a:t>
            </a:r>
            <a:endParaRPr lang="en-US" dirty="0" smtClean="0"/>
          </a:p>
          <a:p>
            <a:r>
              <a:rPr lang="en-US" dirty="0" smtClean="0"/>
              <a:t>Nine UAF trainings – one time</a:t>
            </a:r>
          </a:p>
          <a:p>
            <a:r>
              <a:rPr lang="en-US" dirty="0" smtClean="0"/>
              <a:t>Employee review - Yearly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06" y="317993"/>
            <a:ext cx="7982607" cy="6267904"/>
          </a:xfrm>
        </p:spPr>
      </p:pic>
    </p:spTree>
    <p:extLst>
      <p:ext uri="{BB962C8B-B14F-4D97-AF65-F5344CB8AC3E}">
        <p14:creationId xmlns:p14="http://schemas.microsoft.com/office/powerpoint/2010/main" val="801601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39" y="394138"/>
            <a:ext cx="8553810" cy="6121525"/>
          </a:xfrm>
        </p:spPr>
      </p:pic>
    </p:spTree>
    <p:extLst>
      <p:ext uri="{BB962C8B-B14F-4D97-AF65-F5344CB8AC3E}">
        <p14:creationId xmlns:p14="http://schemas.microsoft.com/office/powerpoint/2010/main" val="811585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Were we go from 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925" y="2363942"/>
            <a:ext cx="6950149" cy="278324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Incorporate more courses and programs</a:t>
            </a:r>
          </a:p>
          <a:p>
            <a:r>
              <a:rPr lang="en-US" sz="2000" dirty="0" smtClean="0"/>
              <a:t>Currently working with Athletic Director to set up sessions for athletes</a:t>
            </a:r>
          </a:p>
          <a:p>
            <a:r>
              <a:rPr lang="en-US" sz="2000" dirty="0" smtClean="0"/>
              <a:t>Working with other departments in DEVM/CNSM </a:t>
            </a:r>
          </a:p>
          <a:p>
            <a:r>
              <a:rPr lang="en-US" sz="2000" dirty="0" err="1" smtClean="0"/>
              <a:t>TutorTrac</a:t>
            </a:r>
            <a:r>
              <a:rPr lang="en-US" sz="2000" dirty="0" smtClean="0"/>
              <a:t> Whiteboard for online tutoring!!!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17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UAF and DMS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7" y="207238"/>
            <a:ext cx="7074313" cy="620560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31839" y="987972"/>
            <a:ext cx="5405284" cy="290855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UAF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Seven </a:t>
            </a:r>
            <a:r>
              <a:rPr lang="en-US" sz="1600" dirty="0" smtClean="0">
                <a:solidFill>
                  <a:schemeClr val="tx1"/>
                </a:solidFill>
              </a:rPr>
              <a:t>branch campuses that reach across the </a:t>
            </a:r>
            <a:r>
              <a:rPr lang="en-US" sz="1600" dirty="0" smtClean="0">
                <a:solidFill>
                  <a:schemeClr val="tx1"/>
                </a:solidFill>
              </a:rPr>
              <a:t>state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89</a:t>
            </a:r>
            <a:r>
              <a:rPr lang="en-US" sz="1600" dirty="0" smtClean="0">
                <a:solidFill>
                  <a:schemeClr val="tx1"/>
                </a:solidFill>
              </a:rPr>
              <a:t>% of the student body is </a:t>
            </a:r>
            <a:r>
              <a:rPr lang="en-US" sz="1600" dirty="0" smtClean="0">
                <a:solidFill>
                  <a:schemeClr val="tx1"/>
                </a:solidFill>
              </a:rPr>
              <a:t>undergraduate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Enrollment </a:t>
            </a:r>
            <a:r>
              <a:rPr lang="en-US" sz="1600" dirty="0" smtClean="0">
                <a:solidFill>
                  <a:schemeClr val="tx1"/>
                </a:solidFill>
              </a:rPr>
              <a:t>is around </a:t>
            </a:r>
            <a:r>
              <a:rPr lang="en-US" sz="1600" dirty="0" smtClean="0">
                <a:solidFill>
                  <a:schemeClr val="tx1"/>
                </a:solidFill>
              </a:rPr>
              <a:t>8700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5500 </a:t>
            </a:r>
            <a:r>
              <a:rPr lang="en-US" sz="1500" dirty="0" smtClean="0">
                <a:solidFill>
                  <a:schemeClr val="tx1"/>
                </a:solidFill>
              </a:rPr>
              <a:t>are in  </a:t>
            </a:r>
            <a:r>
              <a:rPr lang="en-US" sz="1500" dirty="0" smtClean="0">
                <a:solidFill>
                  <a:schemeClr val="tx1"/>
                </a:solidFill>
              </a:rPr>
              <a:t>Fairbanks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62</a:t>
            </a:r>
            <a:r>
              <a:rPr lang="en-US" sz="1600" dirty="0" smtClean="0">
                <a:solidFill>
                  <a:schemeClr val="tx1"/>
                </a:solidFill>
              </a:rPr>
              <a:t>% of these are enrolled in at least one </a:t>
            </a:r>
            <a:r>
              <a:rPr lang="en-US" sz="1600" dirty="0" err="1" smtClean="0">
                <a:solidFill>
                  <a:schemeClr val="tx1"/>
                </a:solidFill>
              </a:rPr>
              <a:t>eCampus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course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No </a:t>
            </a:r>
            <a:r>
              <a:rPr lang="en-US" sz="1700" dirty="0" smtClean="0">
                <a:solidFill>
                  <a:schemeClr val="tx1"/>
                </a:solidFill>
              </a:rPr>
              <a:t>centralized tutoring or academic success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46867" y="3995091"/>
            <a:ext cx="4567250" cy="2516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</a:t>
            </a:r>
            <a:r>
              <a:rPr lang="en-US" dirty="0" smtClean="0"/>
              <a:t>17 full time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47 sections of undergrad and grad math and stat classes- includes 13 online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courses include students from 12 different countries, and 5 continents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Math services coordinator is full-time faculty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69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attending this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Latrice Bowman</a:t>
            </a:r>
          </a:p>
          <a:p>
            <a:r>
              <a:rPr lang="en-US" dirty="0" smtClean="0"/>
              <a:t>University of Alaska Fairbanks</a:t>
            </a:r>
          </a:p>
          <a:p>
            <a:r>
              <a:rPr lang="en-US" dirty="0" smtClean="0"/>
              <a:t>lnbowman@alaska.edu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2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years ago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 </a:t>
            </a:r>
            <a:r>
              <a:rPr lang="en-US" dirty="0" smtClean="0"/>
              <a:t>and Stat </a:t>
            </a:r>
            <a:r>
              <a:rPr lang="en-US" dirty="0" smtClean="0"/>
              <a:t>Lab</a:t>
            </a:r>
          </a:p>
          <a:p>
            <a:r>
              <a:rPr lang="en-US" dirty="0" smtClean="0"/>
              <a:t>~800 </a:t>
            </a:r>
            <a:r>
              <a:rPr lang="en-US" dirty="0" smtClean="0"/>
              <a:t>visits per </a:t>
            </a:r>
            <a:r>
              <a:rPr lang="en-US" dirty="0" smtClean="0"/>
              <a:t>semester</a:t>
            </a:r>
          </a:p>
          <a:p>
            <a:r>
              <a:rPr lang="en-US" dirty="0" smtClean="0"/>
              <a:t>10 undergraduate tutors</a:t>
            </a:r>
          </a:p>
          <a:p>
            <a:r>
              <a:rPr lang="en-US" dirty="0"/>
              <a:t>5</a:t>
            </a:r>
            <a:r>
              <a:rPr lang="en-US" dirty="0" smtClean="0"/>
              <a:t> core courses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 smtClean="0"/>
              <a:t>tracking done by </a:t>
            </a:r>
            <a:r>
              <a:rPr lang="en-US" dirty="0" smtClean="0"/>
              <a:t>hand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Have the Math and Stat Lab and online tutoring</a:t>
            </a:r>
          </a:p>
          <a:p>
            <a:r>
              <a:rPr lang="en-US" dirty="0" smtClean="0"/>
              <a:t>~1200 visits per semester</a:t>
            </a:r>
          </a:p>
          <a:p>
            <a:r>
              <a:rPr lang="en-US" dirty="0" smtClean="0"/>
              <a:t>20 undergrad and grad tutors</a:t>
            </a:r>
          </a:p>
          <a:p>
            <a:r>
              <a:rPr lang="en-US" dirty="0" smtClean="0"/>
              <a:t>Cover all core courses and 2 upper division</a:t>
            </a:r>
          </a:p>
          <a:p>
            <a:r>
              <a:rPr lang="en-US" dirty="0" smtClean="0"/>
              <a:t>Tracking by had and through online platform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8 years ago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we (DMS Math Services)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</a:t>
            </a:r>
            <a:r>
              <a:rPr lang="en-US" dirty="0" smtClean="0"/>
              <a:t>now…Math Achievement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Math Bridge</a:t>
            </a:r>
          </a:p>
          <a:p>
            <a:r>
              <a:rPr lang="en-US" dirty="0" smtClean="0"/>
              <a:t>Math </a:t>
            </a:r>
            <a:r>
              <a:rPr lang="en-US" dirty="0"/>
              <a:t>and Stat </a:t>
            </a:r>
            <a:r>
              <a:rPr lang="en-US" dirty="0" smtClean="0"/>
              <a:t>Lab</a:t>
            </a:r>
          </a:p>
          <a:p>
            <a:r>
              <a:rPr lang="en-US" dirty="0" smtClean="0"/>
              <a:t>1-1 Tutoring</a:t>
            </a:r>
          </a:p>
          <a:p>
            <a:r>
              <a:rPr lang="en-US" dirty="0" smtClean="0"/>
              <a:t>Online Tutoring</a:t>
            </a:r>
          </a:p>
          <a:p>
            <a:r>
              <a:rPr lang="en-US" dirty="0" smtClean="0"/>
              <a:t>Course </a:t>
            </a:r>
            <a:r>
              <a:rPr lang="en-US" dirty="0"/>
              <a:t>Specific </a:t>
            </a:r>
            <a:r>
              <a:rPr lang="en-US" dirty="0" smtClean="0"/>
              <a:t>Group Tutoring</a:t>
            </a:r>
            <a:endParaRPr lang="en-US" dirty="0"/>
          </a:p>
          <a:p>
            <a:r>
              <a:rPr lang="en-US" dirty="0" smtClean="0"/>
              <a:t>Grading</a:t>
            </a:r>
            <a:endParaRPr lang="en-US" dirty="0"/>
          </a:p>
          <a:p>
            <a:r>
              <a:rPr lang="en-US" dirty="0" smtClean="0"/>
              <a:t>“Rentals”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tudent </a:t>
            </a:r>
            <a:r>
              <a:rPr lang="en-US" dirty="0"/>
              <a:t>Worker </a:t>
            </a:r>
            <a:r>
              <a:rPr lang="en-US" dirty="0" smtClean="0"/>
              <a:t>Trainings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~2200 visits per semester</a:t>
            </a:r>
          </a:p>
          <a:p>
            <a:r>
              <a:rPr lang="en-US" dirty="0" smtClean="0"/>
              <a:t>25 undergrad and grad tutors and graders</a:t>
            </a:r>
          </a:p>
          <a:p>
            <a:r>
              <a:rPr lang="en-US" dirty="0" smtClean="0"/>
              <a:t>Services for 20 courses</a:t>
            </a:r>
          </a:p>
          <a:p>
            <a:r>
              <a:rPr lang="en-US" dirty="0" smtClean="0"/>
              <a:t>No more tracking by hand!! </a:t>
            </a:r>
          </a:p>
          <a:p>
            <a:pPr marL="0" indent="0" algn="ctr">
              <a:buNone/>
            </a:pPr>
            <a:r>
              <a:rPr lang="en-US" dirty="0" smtClean="0"/>
              <a:t>Thank You </a:t>
            </a:r>
            <a:r>
              <a:rPr lang="en-US" dirty="0" err="1" smtClean="0"/>
              <a:t>TutorTrac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1206" y="964692"/>
            <a:ext cx="9129252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 Bridge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Referrals (soon) </a:t>
            </a:r>
            <a:r>
              <a:rPr lang="en-US" dirty="0" smtClean="0"/>
              <a:t>and Attendance Tracking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07924" y="2638044"/>
            <a:ext cx="5145760" cy="310198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-credit </a:t>
            </a:r>
            <a:r>
              <a:rPr lang="en-US" dirty="0" smtClean="0"/>
              <a:t>skills workshops for core gateway courses</a:t>
            </a:r>
          </a:p>
          <a:p>
            <a:r>
              <a:rPr lang="en-US" dirty="0" smtClean="0"/>
              <a:t>Required for </a:t>
            </a:r>
          </a:p>
          <a:p>
            <a:pPr lvl="1"/>
            <a:r>
              <a:rPr lang="en-US" dirty="0" smtClean="0"/>
              <a:t>Previous DFW students</a:t>
            </a:r>
          </a:p>
          <a:p>
            <a:pPr lvl="1"/>
            <a:r>
              <a:rPr lang="en-US" dirty="0" smtClean="0"/>
              <a:t>Students without current placement</a:t>
            </a:r>
          </a:p>
          <a:p>
            <a:r>
              <a:rPr lang="en-US" dirty="0" smtClean="0"/>
              <a:t>Recommended to </a:t>
            </a:r>
          </a:p>
          <a:p>
            <a:pPr lvl="1"/>
            <a:r>
              <a:rPr lang="en-US" dirty="0" smtClean="0"/>
              <a:t>Students with low placement</a:t>
            </a:r>
          </a:p>
          <a:p>
            <a:pPr lvl="1"/>
            <a:r>
              <a:rPr lang="en-US" dirty="0" smtClean="0"/>
              <a:t>Students struggling in 1</a:t>
            </a:r>
            <a:r>
              <a:rPr lang="en-US" baseline="30000" dirty="0" smtClean="0"/>
              <a:t>st</a:t>
            </a:r>
            <a:r>
              <a:rPr lang="en-US" dirty="0" smtClean="0"/>
              <a:t> 2weeks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922079" cy="3101982"/>
          </a:xfrm>
        </p:spPr>
        <p:txBody>
          <a:bodyPr/>
          <a:lstStyle/>
          <a:p>
            <a:r>
              <a:rPr lang="en-US" dirty="0" err="1" smtClean="0"/>
              <a:t>TutorTrac</a:t>
            </a:r>
            <a:r>
              <a:rPr lang="en-US" dirty="0" smtClean="0"/>
              <a:t> used for attendance in these courses</a:t>
            </a:r>
          </a:p>
          <a:p>
            <a:r>
              <a:rPr lang="en-US" dirty="0" smtClean="0"/>
              <a:t>Faculty can refer students </a:t>
            </a:r>
            <a:r>
              <a:rPr lang="en-US" dirty="0" smtClean="0"/>
              <a:t>(not yet using Sage)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issing prerequisites</a:t>
            </a:r>
          </a:p>
          <a:p>
            <a:pPr lvl="1"/>
            <a:r>
              <a:rPr lang="en-US" dirty="0" smtClean="0"/>
              <a:t>Low scores on assignments</a:t>
            </a:r>
          </a:p>
          <a:p>
            <a:pPr lvl="1"/>
            <a:r>
              <a:rPr lang="en-US" dirty="0" smtClean="0"/>
              <a:t>Struggling with study skills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81831"/>
            <a:ext cx="9012621" cy="6429423"/>
          </a:xfrm>
        </p:spPr>
      </p:pic>
    </p:spTree>
    <p:extLst>
      <p:ext uri="{BB962C8B-B14F-4D97-AF65-F5344CB8AC3E}">
        <p14:creationId xmlns:p14="http://schemas.microsoft.com/office/powerpoint/2010/main" val="60091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Stat </a:t>
            </a:r>
            <a:r>
              <a:rPr lang="en-US" dirty="0" smtClean="0"/>
              <a:t>Lab</a:t>
            </a:r>
            <a:br>
              <a:rPr lang="en-US" dirty="0" smtClean="0"/>
            </a:br>
            <a:r>
              <a:rPr lang="en-US" dirty="0" smtClean="0"/>
              <a:t>Kiosk and time keeping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2638425"/>
            <a:ext cx="5181600" cy="4067174"/>
          </a:xfrm>
        </p:spPr>
        <p:txBody>
          <a:bodyPr>
            <a:normAutofit/>
          </a:bodyPr>
          <a:lstStyle/>
          <a:p>
            <a:r>
              <a:rPr lang="en-US" dirty="0" smtClean="0"/>
              <a:t>Drop-in tutoring </a:t>
            </a:r>
          </a:p>
          <a:p>
            <a:r>
              <a:rPr lang="en-US" dirty="0" smtClean="0"/>
              <a:t>Most semesters open 6 days a week</a:t>
            </a:r>
          </a:p>
          <a:p>
            <a:pPr lvl="1"/>
            <a:r>
              <a:rPr lang="en-US" dirty="0" smtClean="0"/>
              <a:t>8am-9pm </a:t>
            </a:r>
            <a:r>
              <a:rPr lang="en-US" dirty="0" smtClean="0"/>
              <a:t>M-F, 11am-5pm </a:t>
            </a:r>
            <a:r>
              <a:rPr lang="en-US" dirty="0" smtClean="0"/>
              <a:t>S</a:t>
            </a:r>
          </a:p>
          <a:p>
            <a:r>
              <a:rPr lang="en-US" dirty="0" smtClean="0"/>
              <a:t>DEV math –upper division</a:t>
            </a:r>
          </a:p>
          <a:p>
            <a:r>
              <a:rPr lang="en-US" dirty="0" smtClean="0"/>
              <a:t>Seats 36 students</a:t>
            </a:r>
          </a:p>
          <a:p>
            <a:r>
              <a:rPr lang="en-US" dirty="0" smtClean="0"/>
              <a:t>1 tutor during slow times</a:t>
            </a:r>
          </a:p>
          <a:p>
            <a:r>
              <a:rPr lang="en-US" dirty="0" smtClean="0"/>
              <a:t>2 tutors during peak times</a:t>
            </a:r>
          </a:p>
          <a:p>
            <a:pPr marL="0" indent="0">
              <a:buNone/>
            </a:pPr>
            <a:r>
              <a:rPr lang="en-US" dirty="0" smtClean="0"/>
              <a:t>Students log in/out to track usage</a:t>
            </a:r>
          </a:p>
          <a:p>
            <a:pPr marL="0" indent="0">
              <a:buNone/>
            </a:pPr>
            <a:r>
              <a:rPr lang="en-US" dirty="0" smtClean="0"/>
              <a:t>Tutors log in/out for time keeping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98" y="2638425"/>
            <a:ext cx="4133754" cy="3101975"/>
          </a:xfrm>
        </p:spPr>
      </p:pic>
    </p:spTree>
    <p:extLst>
      <p:ext uri="{BB962C8B-B14F-4D97-AF65-F5344CB8AC3E}">
        <p14:creationId xmlns:p14="http://schemas.microsoft.com/office/powerpoint/2010/main" val="1232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8" y="240875"/>
            <a:ext cx="11320838" cy="6443706"/>
          </a:xfrm>
        </p:spPr>
      </p:pic>
    </p:spTree>
    <p:extLst>
      <p:ext uri="{BB962C8B-B14F-4D97-AF65-F5344CB8AC3E}">
        <p14:creationId xmlns:p14="http://schemas.microsoft.com/office/powerpoint/2010/main" val="281603083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706</TotalTime>
  <Words>752</Words>
  <Application>Microsoft Office PowerPoint</Application>
  <PresentationFormat>Widescreen</PresentationFormat>
  <Paragraphs>167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Gill Sans MT</vt:lpstr>
      <vt:lpstr>Parcel</vt:lpstr>
      <vt:lpstr>The Many Uses of TutorTrac</vt:lpstr>
      <vt:lpstr>Agenda</vt:lpstr>
      <vt:lpstr>UAF and DMS</vt:lpstr>
      <vt:lpstr>Where we (DMS Math Services) started</vt:lpstr>
      <vt:lpstr>Where we are now…Math Achievement services</vt:lpstr>
      <vt:lpstr>Math Bridge  Referrals (soon) and Attendance Tracking</vt:lpstr>
      <vt:lpstr>PowerPoint Presentation</vt:lpstr>
      <vt:lpstr>Math and Stat Lab Kiosk and time keeping</vt:lpstr>
      <vt:lpstr>PowerPoint Presentation</vt:lpstr>
      <vt:lpstr>1-1 Tutoring  Appointments and Kiosk</vt:lpstr>
      <vt:lpstr>Online Tutoring  Appointments and Drop-in</vt:lpstr>
      <vt:lpstr>PowerPoint Presentation</vt:lpstr>
      <vt:lpstr>Course Specific Group Tutoring Attendance and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Grading- Tracking hours</vt:lpstr>
      <vt:lpstr>PowerPoint Presentation</vt:lpstr>
      <vt:lpstr>PowerPoint Presentation</vt:lpstr>
      <vt:lpstr>PowerPoint Presentation</vt:lpstr>
      <vt:lpstr>“Rentals” Tracking and Inventory</vt:lpstr>
      <vt:lpstr>PowerPoint Presentation</vt:lpstr>
      <vt:lpstr>PowerPoint Presentation</vt:lpstr>
      <vt:lpstr>Tutor Trainings  Certifications</vt:lpstr>
      <vt:lpstr>PowerPoint Presentation</vt:lpstr>
      <vt:lpstr>PowerPoint Presentation</vt:lpstr>
      <vt:lpstr>Were we go from here…</vt:lpstr>
      <vt:lpstr>Questions?</vt:lpstr>
      <vt:lpstr>Thank you for attending this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Many Uses of TutorTrac</dc:title>
  <dc:creator>Latrice Bowman</dc:creator>
  <cp:lastModifiedBy>Latrice Bowman</cp:lastModifiedBy>
  <cp:revision>51</cp:revision>
  <dcterms:created xsi:type="dcterms:W3CDTF">2019-02-07T04:15:44Z</dcterms:created>
  <dcterms:modified xsi:type="dcterms:W3CDTF">2019-03-29T00:31:22Z</dcterms:modified>
</cp:coreProperties>
</file>